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57" r:id="rId4"/>
    <p:sldId id="269" r:id="rId5"/>
    <p:sldId id="260" r:id="rId6"/>
    <p:sldId id="261" r:id="rId7"/>
    <p:sldId id="262" r:id="rId8"/>
    <p:sldId id="265" r:id="rId9"/>
    <p:sldId id="263" r:id="rId10"/>
    <p:sldId id="264" r:id="rId11"/>
    <p:sldId id="268" r:id="rId12"/>
    <p:sldId id="270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684E"/>
    <a:srgbClr val="00B0F0"/>
    <a:srgbClr val="002060"/>
    <a:srgbClr val="C49500"/>
    <a:srgbClr val="6C5200"/>
    <a:srgbClr val="F13A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658" y="10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05AE3F-A0E0-4797-8D31-F8C231A56032}" type="doc">
      <dgm:prSet loTypeId="urn:microsoft.com/office/officeart/2005/8/layout/chevron2" loCatId="list" qsTypeId="urn:microsoft.com/office/officeart/2005/8/quickstyle/3d3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5C20A57E-D0EA-47A9-BFBE-40A2CDE621E2}">
      <dgm:prSet phldrT="[Текст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Бірінші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570588-0161-40A2-9D3E-9CEBB4443820}" type="parTrans" cxnId="{12094980-C313-4B94-BC5E-7A66815D3D3D}">
      <dgm:prSet/>
      <dgm:spPr/>
      <dgm:t>
        <a:bodyPr/>
        <a:lstStyle/>
        <a:p>
          <a:endParaRPr lang="ru-RU"/>
        </a:p>
      </dgm:t>
    </dgm:pt>
    <dgm:pt modelId="{6FC5A7DA-F7D5-4DDF-8A8F-D92EB925BD86}" type="sibTrans" cxnId="{12094980-C313-4B94-BC5E-7A66815D3D3D}">
      <dgm:prSet/>
      <dgm:spPr/>
      <dgm:t>
        <a:bodyPr/>
        <a:lstStyle/>
        <a:p>
          <a:endParaRPr lang="ru-RU"/>
        </a:p>
      </dgm:t>
    </dgm:pt>
    <dgm:pt modelId="{09067F21-0AA3-477B-8B5E-078A51FD08CB}">
      <dgm:prSet phldrT="[Текст]"/>
      <dgm:spPr/>
      <dgm:t>
        <a:bodyPr/>
        <a:lstStyle/>
        <a:p>
          <a:r>
            <a:rPr lang="kk-KZ" dirty="0">
              <a:latin typeface="Arial" panose="020B0604020202020204" pitchFamily="34" charset="0"/>
              <a:cs typeface="Arial" panose="020B0604020202020204" pitchFamily="34" charset="0"/>
            </a:rPr>
            <a:t>Ғылым-білімді бір керегіме жаратамын деп шын мейірленіп үйрену керек. Адамның көңілі үшін мейірленсе, білім-ғылымның өзі де адамға мейірленіп, тезірек қолға түседі. Шала мейірленбеу керек.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F89F46-859D-4BCC-A2CC-204F41E74ABC}" type="parTrans" cxnId="{F2A408C0-E92D-4F04-9B15-80212F4EBB2A}">
      <dgm:prSet/>
      <dgm:spPr/>
      <dgm:t>
        <a:bodyPr/>
        <a:lstStyle/>
        <a:p>
          <a:endParaRPr lang="ru-RU"/>
        </a:p>
      </dgm:t>
    </dgm:pt>
    <dgm:pt modelId="{06F54CB3-1B09-4F7C-9445-79578FAA3F96}" type="sibTrans" cxnId="{F2A408C0-E92D-4F04-9B15-80212F4EBB2A}">
      <dgm:prSet/>
      <dgm:spPr/>
      <dgm:t>
        <a:bodyPr/>
        <a:lstStyle/>
        <a:p>
          <a:endParaRPr lang="ru-RU"/>
        </a:p>
      </dgm:t>
    </dgm:pt>
    <dgm:pt modelId="{26292AF1-A813-43BF-8035-962EAB7EFC42}">
      <dgm:prSet phldrT="[Текст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Екінші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6E7C2E1-C4B7-4D0D-82FC-83D44231D689}" type="parTrans" cxnId="{326C760C-F2D2-4717-A3A6-33E2E62220E7}">
      <dgm:prSet/>
      <dgm:spPr/>
      <dgm:t>
        <a:bodyPr/>
        <a:lstStyle/>
        <a:p>
          <a:endParaRPr lang="ru-RU"/>
        </a:p>
      </dgm:t>
    </dgm:pt>
    <dgm:pt modelId="{15BFBE60-A24E-43AE-9EA8-D1D2A9A7B1CA}" type="sibTrans" cxnId="{326C760C-F2D2-4717-A3A6-33E2E62220E7}">
      <dgm:prSet/>
      <dgm:spPr/>
      <dgm:t>
        <a:bodyPr/>
        <a:lstStyle/>
        <a:p>
          <a:endParaRPr lang="ru-RU"/>
        </a:p>
      </dgm:t>
    </dgm:pt>
    <dgm:pt modelId="{5590305E-3222-4AD5-AA65-9817B4630CA5}">
      <dgm:prSet phldrT="[Текст]"/>
      <dgm:spPr/>
      <dgm:t>
        <a:bodyPr/>
        <a:lstStyle/>
        <a:p>
          <a:r>
            <a:rPr lang="kk-KZ" dirty="0">
              <a:latin typeface="Arial" panose="020B0604020202020204" pitchFamily="34" charset="0"/>
              <a:cs typeface="Arial" panose="020B0604020202020204" pitchFamily="34" charset="0"/>
            </a:rPr>
            <a:t>Біреуден артылам деп бақталастыққа бола ғылым үйрену адамшылықты азайтады, ғылымды игерудегі  мақсаты адам баласын шатастырып, жалған сөзге жеңдіреді.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7F6E49-B10D-4090-8EAB-81B34B58AE9A}" type="parTrans" cxnId="{4BFE476F-57FC-4843-8B5F-BBA21C6AA754}">
      <dgm:prSet/>
      <dgm:spPr/>
      <dgm:t>
        <a:bodyPr/>
        <a:lstStyle/>
        <a:p>
          <a:endParaRPr lang="ru-RU"/>
        </a:p>
      </dgm:t>
    </dgm:pt>
    <dgm:pt modelId="{3A1800C8-B121-4D11-95E3-3A584DD02681}" type="sibTrans" cxnId="{4BFE476F-57FC-4843-8B5F-BBA21C6AA754}">
      <dgm:prSet/>
      <dgm:spPr/>
      <dgm:t>
        <a:bodyPr/>
        <a:lstStyle/>
        <a:p>
          <a:endParaRPr lang="ru-RU"/>
        </a:p>
      </dgm:t>
    </dgm:pt>
    <dgm:pt modelId="{5B0692DC-9006-4AEE-BA1D-E637006EFCC1}">
      <dgm:prSet phldrT="[Текст]"/>
      <dgm:spPr/>
      <dgm:t>
        <a:bodyPr/>
        <a:lstStyle/>
        <a:p>
          <a:r>
            <a:rPr lang="kk-KZ" dirty="0">
              <a:latin typeface="Arial" panose="020B0604020202020204" pitchFamily="34" charset="0"/>
              <a:cs typeface="Arial" panose="020B0604020202020204" pitchFamily="34" charset="0"/>
            </a:rPr>
            <a:t>Ғылым үйренуге бар ықыласыңмен берілу керек, пайдасыз алдауға түспе, көңілің мақтанға салынып кетпесін.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85A35D-A0FE-4811-8B1C-E010D00359ED}">
      <dgm:prSet phldrT="[Текст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Үшінші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B8059E-BC6A-4B63-A5C7-158AEDAD7FF0}" type="sibTrans" cxnId="{A8F9D0A8-839A-4349-8506-987706BB745C}">
      <dgm:prSet/>
      <dgm:spPr/>
      <dgm:t>
        <a:bodyPr/>
        <a:lstStyle/>
        <a:p>
          <a:endParaRPr lang="ru-RU"/>
        </a:p>
      </dgm:t>
    </dgm:pt>
    <dgm:pt modelId="{41D63CB5-4A40-4321-A692-9DE361EB579F}" type="parTrans" cxnId="{A8F9D0A8-839A-4349-8506-987706BB745C}">
      <dgm:prSet/>
      <dgm:spPr/>
      <dgm:t>
        <a:bodyPr/>
        <a:lstStyle/>
        <a:p>
          <a:endParaRPr lang="ru-RU"/>
        </a:p>
      </dgm:t>
    </dgm:pt>
    <dgm:pt modelId="{6E28D332-8E8B-43CD-8DFB-C94B5DE06C47}" type="sibTrans" cxnId="{B335054F-5E50-4A6D-80A4-F7EEBCFBDF7C}">
      <dgm:prSet/>
      <dgm:spPr/>
      <dgm:t>
        <a:bodyPr/>
        <a:lstStyle/>
        <a:p>
          <a:endParaRPr lang="ru-RU"/>
        </a:p>
      </dgm:t>
    </dgm:pt>
    <dgm:pt modelId="{FCE3FD78-E6D9-4FBA-950D-4F20AF85B109}" type="parTrans" cxnId="{B335054F-5E50-4A6D-80A4-F7EEBCFBDF7C}">
      <dgm:prSet/>
      <dgm:spPr/>
      <dgm:t>
        <a:bodyPr/>
        <a:lstStyle/>
        <a:p>
          <a:endParaRPr lang="ru-RU"/>
        </a:p>
      </dgm:t>
    </dgm:pt>
    <dgm:pt modelId="{4B4D7CA9-5740-4F3D-AEE6-7FD01CBDA3A4}" type="pres">
      <dgm:prSet presAssocID="{6B05AE3F-A0E0-4797-8D31-F8C231A5603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0D3BAA-F6B6-4EBA-9C60-42E972BF65DD}" type="pres">
      <dgm:prSet presAssocID="{5C20A57E-D0EA-47A9-BFBE-40A2CDE621E2}" presName="composite" presStyleCnt="0"/>
      <dgm:spPr/>
    </dgm:pt>
    <dgm:pt modelId="{92129662-08E9-4DB0-9CEC-C1D23C1F41CE}" type="pres">
      <dgm:prSet presAssocID="{5C20A57E-D0EA-47A9-BFBE-40A2CDE621E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18EB60-DA46-4434-9592-2D860257BCFC}" type="pres">
      <dgm:prSet presAssocID="{5C20A57E-D0EA-47A9-BFBE-40A2CDE621E2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C61722-BD1B-40EE-B4BA-95F0B6D9A126}" type="pres">
      <dgm:prSet presAssocID="{6FC5A7DA-F7D5-4DDF-8A8F-D92EB925BD86}" presName="sp" presStyleCnt="0"/>
      <dgm:spPr/>
    </dgm:pt>
    <dgm:pt modelId="{2180B5AE-7BA4-48D6-A23D-D616697F2DC4}" type="pres">
      <dgm:prSet presAssocID="{26292AF1-A813-43BF-8035-962EAB7EFC42}" presName="composite" presStyleCnt="0"/>
      <dgm:spPr/>
    </dgm:pt>
    <dgm:pt modelId="{EB73CCEB-3C69-404D-92C1-2D764A1FE10B}" type="pres">
      <dgm:prSet presAssocID="{26292AF1-A813-43BF-8035-962EAB7EFC4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344857-DAF1-4D9E-9AC3-1E36D6934B9C}" type="pres">
      <dgm:prSet presAssocID="{26292AF1-A813-43BF-8035-962EAB7EFC4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AB0C18-4B39-4853-B7EF-D40687531BA3}" type="pres">
      <dgm:prSet presAssocID="{15BFBE60-A24E-43AE-9EA8-D1D2A9A7B1CA}" presName="sp" presStyleCnt="0"/>
      <dgm:spPr/>
    </dgm:pt>
    <dgm:pt modelId="{23160F67-A08D-4D6A-930E-1BD96506FC49}" type="pres">
      <dgm:prSet presAssocID="{5685A35D-A0FE-4811-8B1C-E010D00359ED}" presName="composite" presStyleCnt="0"/>
      <dgm:spPr/>
    </dgm:pt>
    <dgm:pt modelId="{23CC84B2-4430-49F0-B4A1-FC49E6FFE62C}" type="pres">
      <dgm:prSet presAssocID="{5685A35D-A0FE-4811-8B1C-E010D00359E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16D65D-6E57-4521-AC18-D866780672EE}" type="pres">
      <dgm:prSet presAssocID="{5685A35D-A0FE-4811-8B1C-E010D00359E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DBBFB9-AE8B-4F76-B39E-0AC23BF124F5}" type="presOf" srcId="{5590305E-3222-4AD5-AA65-9817B4630CA5}" destId="{59344857-DAF1-4D9E-9AC3-1E36D6934B9C}" srcOrd="0" destOrd="0" presId="urn:microsoft.com/office/officeart/2005/8/layout/chevron2"/>
    <dgm:cxn modelId="{368517EE-956C-4E90-BEC6-00EAA3AE8A59}" type="presOf" srcId="{5685A35D-A0FE-4811-8B1C-E010D00359ED}" destId="{23CC84B2-4430-49F0-B4A1-FC49E6FFE62C}" srcOrd="0" destOrd="0" presId="urn:microsoft.com/office/officeart/2005/8/layout/chevron2"/>
    <dgm:cxn modelId="{12094980-C313-4B94-BC5E-7A66815D3D3D}" srcId="{6B05AE3F-A0E0-4797-8D31-F8C231A56032}" destId="{5C20A57E-D0EA-47A9-BFBE-40A2CDE621E2}" srcOrd="0" destOrd="0" parTransId="{C7570588-0161-40A2-9D3E-9CEBB4443820}" sibTransId="{6FC5A7DA-F7D5-4DDF-8A8F-D92EB925BD86}"/>
    <dgm:cxn modelId="{F2A408C0-E92D-4F04-9B15-80212F4EBB2A}" srcId="{5C20A57E-D0EA-47A9-BFBE-40A2CDE621E2}" destId="{09067F21-0AA3-477B-8B5E-078A51FD08CB}" srcOrd="0" destOrd="0" parTransId="{95F89F46-859D-4BCC-A2CC-204F41E74ABC}" sibTransId="{06F54CB3-1B09-4F7C-9445-79578FAA3F96}"/>
    <dgm:cxn modelId="{326C760C-F2D2-4717-A3A6-33E2E62220E7}" srcId="{6B05AE3F-A0E0-4797-8D31-F8C231A56032}" destId="{26292AF1-A813-43BF-8035-962EAB7EFC42}" srcOrd="1" destOrd="0" parTransId="{76E7C2E1-C4B7-4D0D-82FC-83D44231D689}" sibTransId="{15BFBE60-A24E-43AE-9EA8-D1D2A9A7B1CA}"/>
    <dgm:cxn modelId="{B34EA6F4-EF4E-4CD0-B177-AF7A56116C1A}" type="presOf" srcId="{5C20A57E-D0EA-47A9-BFBE-40A2CDE621E2}" destId="{92129662-08E9-4DB0-9CEC-C1D23C1F41CE}" srcOrd="0" destOrd="0" presId="urn:microsoft.com/office/officeart/2005/8/layout/chevron2"/>
    <dgm:cxn modelId="{B335054F-5E50-4A6D-80A4-F7EEBCFBDF7C}" srcId="{5685A35D-A0FE-4811-8B1C-E010D00359ED}" destId="{5B0692DC-9006-4AEE-BA1D-E637006EFCC1}" srcOrd="0" destOrd="0" parTransId="{FCE3FD78-E6D9-4FBA-950D-4F20AF85B109}" sibTransId="{6E28D332-8E8B-43CD-8DFB-C94B5DE06C47}"/>
    <dgm:cxn modelId="{7223F877-9EF7-4BBA-B36E-75EF9A9FA66E}" type="presOf" srcId="{09067F21-0AA3-477B-8B5E-078A51FD08CB}" destId="{4018EB60-DA46-4434-9592-2D860257BCFC}" srcOrd="0" destOrd="0" presId="urn:microsoft.com/office/officeart/2005/8/layout/chevron2"/>
    <dgm:cxn modelId="{A8F9D0A8-839A-4349-8506-987706BB745C}" srcId="{6B05AE3F-A0E0-4797-8D31-F8C231A56032}" destId="{5685A35D-A0FE-4811-8B1C-E010D00359ED}" srcOrd="2" destOrd="0" parTransId="{41D63CB5-4A40-4321-A692-9DE361EB579F}" sibTransId="{B6B8059E-BC6A-4B63-A5C7-158AEDAD7FF0}"/>
    <dgm:cxn modelId="{4BFE476F-57FC-4843-8B5F-BBA21C6AA754}" srcId="{26292AF1-A813-43BF-8035-962EAB7EFC42}" destId="{5590305E-3222-4AD5-AA65-9817B4630CA5}" srcOrd="0" destOrd="0" parTransId="{DF7F6E49-B10D-4090-8EAB-81B34B58AE9A}" sibTransId="{3A1800C8-B121-4D11-95E3-3A584DD02681}"/>
    <dgm:cxn modelId="{8E559935-5BBE-4962-8ACD-765DA03A5440}" type="presOf" srcId="{6B05AE3F-A0E0-4797-8D31-F8C231A56032}" destId="{4B4D7CA9-5740-4F3D-AEE6-7FD01CBDA3A4}" srcOrd="0" destOrd="0" presId="urn:microsoft.com/office/officeart/2005/8/layout/chevron2"/>
    <dgm:cxn modelId="{AD9160D7-D6DA-4974-8EF4-B8D47F3E8435}" type="presOf" srcId="{26292AF1-A813-43BF-8035-962EAB7EFC42}" destId="{EB73CCEB-3C69-404D-92C1-2D764A1FE10B}" srcOrd="0" destOrd="0" presId="urn:microsoft.com/office/officeart/2005/8/layout/chevron2"/>
    <dgm:cxn modelId="{9E1B0A56-7162-4C8A-8B9B-151BFF2469D1}" type="presOf" srcId="{5B0692DC-9006-4AEE-BA1D-E637006EFCC1}" destId="{8616D65D-6E57-4521-AC18-D866780672EE}" srcOrd="0" destOrd="0" presId="urn:microsoft.com/office/officeart/2005/8/layout/chevron2"/>
    <dgm:cxn modelId="{84A66136-BF4F-4D3B-8268-FE0EA5605FFC}" type="presParOf" srcId="{4B4D7CA9-5740-4F3D-AEE6-7FD01CBDA3A4}" destId="{A00D3BAA-F6B6-4EBA-9C60-42E972BF65DD}" srcOrd="0" destOrd="0" presId="urn:microsoft.com/office/officeart/2005/8/layout/chevron2"/>
    <dgm:cxn modelId="{1535ADAC-07D0-4705-A885-3DBBC28B09EF}" type="presParOf" srcId="{A00D3BAA-F6B6-4EBA-9C60-42E972BF65DD}" destId="{92129662-08E9-4DB0-9CEC-C1D23C1F41CE}" srcOrd="0" destOrd="0" presId="urn:microsoft.com/office/officeart/2005/8/layout/chevron2"/>
    <dgm:cxn modelId="{B442B06B-078A-4199-A006-53B48507AFC1}" type="presParOf" srcId="{A00D3BAA-F6B6-4EBA-9C60-42E972BF65DD}" destId="{4018EB60-DA46-4434-9592-2D860257BCFC}" srcOrd="1" destOrd="0" presId="urn:microsoft.com/office/officeart/2005/8/layout/chevron2"/>
    <dgm:cxn modelId="{30F5136D-D1C9-4B37-B043-D4D6F9617896}" type="presParOf" srcId="{4B4D7CA9-5740-4F3D-AEE6-7FD01CBDA3A4}" destId="{5BC61722-BD1B-40EE-B4BA-95F0B6D9A126}" srcOrd="1" destOrd="0" presId="urn:microsoft.com/office/officeart/2005/8/layout/chevron2"/>
    <dgm:cxn modelId="{E37DCB3B-C7C3-4C2E-B351-D72BA169CE6E}" type="presParOf" srcId="{4B4D7CA9-5740-4F3D-AEE6-7FD01CBDA3A4}" destId="{2180B5AE-7BA4-48D6-A23D-D616697F2DC4}" srcOrd="2" destOrd="0" presId="urn:microsoft.com/office/officeart/2005/8/layout/chevron2"/>
    <dgm:cxn modelId="{B905636C-D653-47F5-92CD-B619EC20205E}" type="presParOf" srcId="{2180B5AE-7BA4-48D6-A23D-D616697F2DC4}" destId="{EB73CCEB-3C69-404D-92C1-2D764A1FE10B}" srcOrd="0" destOrd="0" presId="urn:microsoft.com/office/officeart/2005/8/layout/chevron2"/>
    <dgm:cxn modelId="{758D3D4A-0953-4297-B94F-E7C482F36708}" type="presParOf" srcId="{2180B5AE-7BA4-48D6-A23D-D616697F2DC4}" destId="{59344857-DAF1-4D9E-9AC3-1E36D6934B9C}" srcOrd="1" destOrd="0" presId="urn:microsoft.com/office/officeart/2005/8/layout/chevron2"/>
    <dgm:cxn modelId="{326F1046-355B-4DE0-B9F2-02C3FE980943}" type="presParOf" srcId="{4B4D7CA9-5740-4F3D-AEE6-7FD01CBDA3A4}" destId="{2CAB0C18-4B39-4853-B7EF-D40687531BA3}" srcOrd="3" destOrd="0" presId="urn:microsoft.com/office/officeart/2005/8/layout/chevron2"/>
    <dgm:cxn modelId="{63C9BBD1-12DA-4DA7-869B-5FF81283F732}" type="presParOf" srcId="{4B4D7CA9-5740-4F3D-AEE6-7FD01CBDA3A4}" destId="{23160F67-A08D-4D6A-930E-1BD96506FC49}" srcOrd="4" destOrd="0" presId="urn:microsoft.com/office/officeart/2005/8/layout/chevron2"/>
    <dgm:cxn modelId="{93F7FE37-1734-4AC4-8BF7-EC58C58A1B2D}" type="presParOf" srcId="{23160F67-A08D-4D6A-930E-1BD96506FC49}" destId="{23CC84B2-4430-49F0-B4A1-FC49E6FFE62C}" srcOrd="0" destOrd="0" presId="urn:microsoft.com/office/officeart/2005/8/layout/chevron2"/>
    <dgm:cxn modelId="{5886EFBA-B1E8-4840-B793-2DEF0064109A}" type="presParOf" srcId="{23160F67-A08D-4D6A-930E-1BD96506FC49}" destId="{8616D65D-6E57-4521-AC18-D866780672E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05AE3F-A0E0-4797-8D31-F8C231A56032}" type="doc">
      <dgm:prSet loTypeId="urn:microsoft.com/office/officeart/2005/8/layout/chevron2" loCatId="list" qsTypeId="urn:microsoft.com/office/officeart/2005/8/quickstyle/3d3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F28D68D6-1AB2-4AF2-94C6-FFBFE99FA601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Төртінші</a:t>
          </a:r>
          <a:endParaRPr lang="ru-RU" sz="2200" b="1" dirty="0">
            <a:solidFill>
              <a:schemeClr val="tx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B211364-79A3-44E4-995E-F50046729662}" type="parTrans" cxnId="{C56E214D-F6DB-49D6-8B8E-CFEC324D4BDA}">
      <dgm:prSet/>
      <dgm:spPr/>
      <dgm:t>
        <a:bodyPr/>
        <a:lstStyle/>
        <a:p>
          <a:endParaRPr lang="ru-RU"/>
        </a:p>
      </dgm:t>
    </dgm:pt>
    <dgm:pt modelId="{0A8B0680-A35F-4DBF-93BD-D5B89FFC1AD1}" type="sibTrans" cxnId="{C56E214D-F6DB-49D6-8B8E-CFEC324D4BDA}">
      <dgm:prSet/>
      <dgm:spPr/>
      <dgm:t>
        <a:bodyPr/>
        <a:lstStyle/>
        <a:p>
          <a:endParaRPr lang="ru-RU"/>
        </a:p>
      </dgm:t>
    </dgm:pt>
    <dgm:pt modelId="{77D502D7-05E0-4879-95CC-9EB11A12A8EA}">
      <dgm:prSet phldrT="[Текст]"/>
      <dgm:spPr/>
      <dgm:t>
        <a:bodyPr/>
        <a:lstStyle/>
        <a:p>
          <a:r>
            <a:rPr lang="kk-KZ" dirty="0">
              <a:latin typeface="Arial" panose="020B0604020202020204" pitchFamily="34" charset="0"/>
              <a:cs typeface="Arial" panose="020B0604020202020204" pitchFamily="34" charset="0"/>
            </a:rPr>
            <a:t>Оқығаныңды ақылға салып, таразылап, есте сақтап қалуға тырысу керек. Ғылым-білімді үйренудегі екі қару: мұлахаза мен мұхафазаны үнемі басшылыққа алып отыру керек.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0AD843-4ACD-44DE-AFF6-AA456FBA86C0}" type="parTrans" cxnId="{94354BCC-19FE-4CE6-9B82-53C50D9A8917}">
      <dgm:prSet/>
      <dgm:spPr/>
      <dgm:t>
        <a:bodyPr/>
        <a:lstStyle/>
        <a:p>
          <a:endParaRPr lang="ru-RU"/>
        </a:p>
      </dgm:t>
    </dgm:pt>
    <dgm:pt modelId="{5B4A1420-A2B3-4BD5-B6AC-B78F6BCE77BA}" type="sibTrans" cxnId="{94354BCC-19FE-4CE6-9B82-53C50D9A8917}">
      <dgm:prSet/>
      <dgm:spPr/>
      <dgm:t>
        <a:bodyPr/>
        <a:lstStyle/>
        <a:p>
          <a:endParaRPr lang="ru-RU"/>
        </a:p>
      </dgm:t>
    </dgm:pt>
    <dgm:pt modelId="{2062D5BF-9430-4CB8-B817-92062E950E75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Бесінші</a:t>
          </a:r>
          <a:endParaRPr lang="ru-RU" sz="2200" b="1" dirty="0">
            <a:solidFill>
              <a:schemeClr val="tx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D2A381C-D5CC-4552-B36A-A106788C2C52}" type="parTrans" cxnId="{F99FB593-701C-4800-BE4F-0971833C9DD1}">
      <dgm:prSet/>
      <dgm:spPr/>
      <dgm:t>
        <a:bodyPr/>
        <a:lstStyle/>
        <a:p>
          <a:endParaRPr lang="ru-RU"/>
        </a:p>
      </dgm:t>
    </dgm:pt>
    <dgm:pt modelId="{30FD6EE8-6990-4783-808E-EFFB8A7042BD}" type="sibTrans" cxnId="{F99FB593-701C-4800-BE4F-0971833C9DD1}">
      <dgm:prSet/>
      <dgm:spPr/>
      <dgm:t>
        <a:bodyPr/>
        <a:lstStyle/>
        <a:p>
          <a:endParaRPr lang="ru-RU"/>
        </a:p>
      </dgm:t>
    </dgm:pt>
    <dgm:pt modelId="{20D8D4B5-C5D8-4A6C-9849-4A4DC5C46049}">
      <dgm:prSet phldrT="[Текст]"/>
      <dgm:spPr/>
      <dgm:t>
        <a:bodyPr/>
        <a:lstStyle/>
        <a:p>
          <a:r>
            <a:rPr lang="kk-KZ" dirty="0">
              <a:latin typeface="Arial" panose="020B0604020202020204" pitchFamily="34" charset="0"/>
              <a:cs typeface="Arial" panose="020B0604020202020204" pitchFamily="34" charset="0"/>
            </a:rPr>
            <a:t>Ақылдың, дәулеттің, халықтың, ғибраттың, ардың дұшпаны: уайымсыз, салғырттық, ойыншы-күлкішілдік, қайғыға салыну, құмарпаздық секілді ой кеселді  төрт нәрседен сақтану  керек.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406C7C-B6F7-42A5-80C2-556DA3593BEF}" type="parTrans" cxnId="{2F1EC4B5-26EB-4172-B128-8F62E76EEA1D}">
      <dgm:prSet/>
      <dgm:spPr/>
      <dgm:t>
        <a:bodyPr/>
        <a:lstStyle/>
        <a:p>
          <a:endParaRPr lang="ru-RU"/>
        </a:p>
      </dgm:t>
    </dgm:pt>
    <dgm:pt modelId="{1AC28B62-0FD6-4738-B274-725A033A4B45}" type="sibTrans" cxnId="{2F1EC4B5-26EB-4172-B128-8F62E76EEA1D}">
      <dgm:prSet/>
      <dgm:spPr/>
      <dgm:t>
        <a:bodyPr/>
        <a:lstStyle/>
        <a:p>
          <a:endParaRPr lang="ru-RU"/>
        </a:p>
      </dgm:t>
    </dgm:pt>
    <dgm:pt modelId="{32B79616-2F2D-47F4-9026-9A5E66EB9494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2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Алтыншы</a:t>
          </a:r>
          <a:endParaRPr lang="ru-RU" sz="2200" b="1" dirty="0">
            <a:solidFill>
              <a:schemeClr val="tx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DBB41C7-9C1E-4BB0-A56F-52B78ADCAEB3}" type="parTrans" cxnId="{5D1737AF-32AC-48C6-BFB2-0DD713234BBD}">
      <dgm:prSet/>
      <dgm:spPr/>
      <dgm:t>
        <a:bodyPr/>
        <a:lstStyle/>
        <a:p>
          <a:endParaRPr lang="ru-RU"/>
        </a:p>
      </dgm:t>
    </dgm:pt>
    <dgm:pt modelId="{632727F9-A363-41B9-B2F9-A8B5624D57F3}" type="sibTrans" cxnId="{5D1737AF-32AC-48C6-BFB2-0DD713234BBD}">
      <dgm:prSet/>
      <dgm:spPr/>
      <dgm:t>
        <a:bodyPr/>
        <a:lstStyle/>
        <a:p>
          <a:endParaRPr lang="ru-RU"/>
        </a:p>
      </dgm:t>
    </dgm:pt>
    <dgm:pt modelId="{BF977031-5213-4743-A4B0-EAB6D3F5ADE0}">
      <dgm:prSet phldrT="[Текст]"/>
      <dgm:spPr/>
      <dgm:t>
        <a:bodyPr/>
        <a:lstStyle/>
        <a:p>
          <a:r>
            <a:rPr lang="kk-KZ" dirty="0">
              <a:latin typeface="Arial" panose="020B0604020202020204" pitchFamily="34" charset="0"/>
              <a:cs typeface="Arial" panose="020B0604020202020204" pitchFamily="34" charset="0"/>
            </a:rPr>
            <a:t>Ғылымды, білімді сақтайтын сауыт мінезді бұзып алмауды қадағалау керек. Азғырылмайтын ақылды, арды сақтау беріктігі, қайраты бар мінезі болса, оқып-үйренгеннің пайдасы сонда ғана зор болады.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E03EE7-D63B-42BF-85F1-0B8B60A77DA9}" type="parTrans" cxnId="{40C03413-1CF6-4AAE-BC10-1BDE77796E26}">
      <dgm:prSet/>
      <dgm:spPr/>
      <dgm:t>
        <a:bodyPr/>
        <a:lstStyle/>
        <a:p>
          <a:endParaRPr lang="ru-RU"/>
        </a:p>
      </dgm:t>
    </dgm:pt>
    <dgm:pt modelId="{AA315B37-8F4D-40FF-8D1F-385C120ACA86}" type="sibTrans" cxnId="{40C03413-1CF6-4AAE-BC10-1BDE77796E26}">
      <dgm:prSet/>
      <dgm:spPr/>
      <dgm:t>
        <a:bodyPr/>
        <a:lstStyle/>
        <a:p>
          <a:endParaRPr lang="ru-RU"/>
        </a:p>
      </dgm:t>
    </dgm:pt>
    <dgm:pt modelId="{4B4D7CA9-5740-4F3D-AEE6-7FD01CBDA3A4}" type="pres">
      <dgm:prSet presAssocID="{6B05AE3F-A0E0-4797-8D31-F8C231A5603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F4896C-47A8-4334-AB0C-0C7D8C5E0F4C}" type="pres">
      <dgm:prSet presAssocID="{F28D68D6-1AB2-4AF2-94C6-FFBFE99FA601}" presName="composite" presStyleCnt="0"/>
      <dgm:spPr/>
    </dgm:pt>
    <dgm:pt modelId="{7C6BD5E1-A899-44D9-84EE-099CC7914CCA}" type="pres">
      <dgm:prSet presAssocID="{F28D68D6-1AB2-4AF2-94C6-FFBFE99FA60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D5B68D-8196-4E53-A4A4-53AFF1634B3C}" type="pres">
      <dgm:prSet presAssocID="{F28D68D6-1AB2-4AF2-94C6-FFBFE99FA601}" presName="descendantText" presStyleLbl="alignAcc1" presStyleIdx="0" presStyleCnt="3" custLinFactNeighborX="6021" custLinFactNeighborY="-17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350C04-48B8-4E05-A82A-CB8C4DA9FBCD}" type="pres">
      <dgm:prSet presAssocID="{0A8B0680-A35F-4DBF-93BD-D5B89FFC1AD1}" presName="sp" presStyleCnt="0"/>
      <dgm:spPr/>
    </dgm:pt>
    <dgm:pt modelId="{70F4079E-26DA-4A95-AF29-FE8CA68A0A0C}" type="pres">
      <dgm:prSet presAssocID="{2062D5BF-9430-4CB8-B817-92062E950E75}" presName="composite" presStyleCnt="0"/>
      <dgm:spPr/>
    </dgm:pt>
    <dgm:pt modelId="{1A32C46E-EB10-431F-8FFD-1629212FFC36}" type="pres">
      <dgm:prSet presAssocID="{2062D5BF-9430-4CB8-B817-92062E950E7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C8099E-8500-486A-9AC5-03D1B7A0E878}" type="pres">
      <dgm:prSet presAssocID="{2062D5BF-9430-4CB8-B817-92062E950E7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00D957-C7CC-415C-8FD6-2FFD7C9A50C9}" type="pres">
      <dgm:prSet presAssocID="{30FD6EE8-6990-4783-808E-EFFB8A7042BD}" presName="sp" presStyleCnt="0"/>
      <dgm:spPr/>
    </dgm:pt>
    <dgm:pt modelId="{C1D14AD9-67A7-4D29-AAD1-C8F17FB41758}" type="pres">
      <dgm:prSet presAssocID="{32B79616-2F2D-47F4-9026-9A5E66EB9494}" presName="composite" presStyleCnt="0"/>
      <dgm:spPr/>
    </dgm:pt>
    <dgm:pt modelId="{7635C943-6B58-4B80-98B7-498E9CF91531}" type="pres">
      <dgm:prSet presAssocID="{32B79616-2F2D-47F4-9026-9A5E66EB949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8F15B9-9F85-4798-8CCF-665ADDB2F1E1}" type="pres">
      <dgm:prSet presAssocID="{32B79616-2F2D-47F4-9026-9A5E66EB949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60808C-F535-45F4-A17A-CDE058C51AD7}" type="presOf" srcId="{20D8D4B5-C5D8-4A6C-9849-4A4DC5C46049}" destId="{10C8099E-8500-486A-9AC5-03D1B7A0E878}" srcOrd="0" destOrd="0" presId="urn:microsoft.com/office/officeart/2005/8/layout/chevron2"/>
    <dgm:cxn modelId="{76ACFCCE-A96C-4451-92B3-685B680C8638}" type="presOf" srcId="{F28D68D6-1AB2-4AF2-94C6-FFBFE99FA601}" destId="{7C6BD5E1-A899-44D9-84EE-099CC7914CCA}" srcOrd="0" destOrd="0" presId="urn:microsoft.com/office/officeart/2005/8/layout/chevron2"/>
    <dgm:cxn modelId="{2F1EC4B5-26EB-4172-B128-8F62E76EEA1D}" srcId="{2062D5BF-9430-4CB8-B817-92062E950E75}" destId="{20D8D4B5-C5D8-4A6C-9849-4A4DC5C46049}" srcOrd="0" destOrd="0" parTransId="{EA406C7C-B6F7-42A5-80C2-556DA3593BEF}" sibTransId="{1AC28B62-0FD6-4738-B274-725A033A4B45}"/>
    <dgm:cxn modelId="{7B652999-3E93-4BC2-997B-5F2B5241740F}" type="presOf" srcId="{6B05AE3F-A0E0-4797-8D31-F8C231A56032}" destId="{4B4D7CA9-5740-4F3D-AEE6-7FD01CBDA3A4}" srcOrd="0" destOrd="0" presId="urn:microsoft.com/office/officeart/2005/8/layout/chevron2"/>
    <dgm:cxn modelId="{100510EA-0533-4F5E-88A7-F62B07C84117}" type="presOf" srcId="{77D502D7-05E0-4879-95CC-9EB11A12A8EA}" destId="{49D5B68D-8196-4E53-A4A4-53AFF1634B3C}" srcOrd="0" destOrd="0" presId="urn:microsoft.com/office/officeart/2005/8/layout/chevron2"/>
    <dgm:cxn modelId="{5D1737AF-32AC-48C6-BFB2-0DD713234BBD}" srcId="{6B05AE3F-A0E0-4797-8D31-F8C231A56032}" destId="{32B79616-2F2D-47F4-9026-9A5E66EB9494}" srcOrd="2" destOrd="0" parTransId="{2DBB41C7-9C1E-4BB0-A56F-52B78ADCAEB3}" sibTransId="{632727F9-A363-41B9-B2F9-A8B5624D57F3}"/>
    <dgm:cxn modelId="{4A93DA48-6574-4FFB-A983-AD1A4CF3AF5C}" type="presOf" srcId="{32B79616-2F2D-47F4-9026-9A5E66EB9494}" destId="{7635C943-6B58-4B80-98B7-498E9CF91531}" srcOrd="0" destOrd="0" presId="urn:microsoft.com/office/officeart/2005/8/layout/chevron2"/>
    <dgm:cxn modelId="{F99FB593-701C-4800-BE4F-0971833C9DD1}" srcId="{6B05AE3F-A0E0-4797-8D31-F8C231A56032}" destId="{2062D5BF-9430-4CB8-B817-92062E950E75}" srcOrd="1" destOrd="0" parTransId="{5D2A381C-D5CC-4552-B36A-A106788C2C52}" sibTransId="{30FD6EE8-6990-4783-808E-EFFB8A7042BD}"/>
    <dgm:cxn modelId="{94354BCC-19FE-4CE6-9B82-53C50D9A8917}" srcId="{F28D68D6-1AB2-4AF2-94C6-FFBFE99FA601}" destId="{77D502D7-05E0-4879-95CC-9EB11A12A8EA}" srcOrd="0" destOrd="0" parTransId="{A00AD843-4ACD-44DE-AFF6-AA456FBA86C0}" sibTransId="{5B4A1420-A2B3-4BD5-B6AC-B78F6BCE77BA}"/>
    <dgm:cxn modelId="{C56E214D-F6DB-49D6-8B8E-CFEC324D4BDA}" srcId="{6B05AE3F-A0E0-4797-8D31-F8C231A56032}" destId="{F28D68D6-1AB2-4AF2-94C6-FFBFE99FA601}" srcOrd="0" destOrd="0" parTransId="{3B211364-79A3-44E4-995E-F50046729662}" sibTransId="{0A8B0680-A35F-4DBF-93BD-D5B89FFC1AD1}"/>
    <dgm:cxn modelId="{7FF3269D-A859-4263-B9DF-BF8698FB15DA}" type="presOf" srcId="{2062D5BF-9430-4CB8-B817-92062E950E75}" destId="{1A32C46E-EB10-431F-8FFD-1629212FFC36}" srcOrd="0" destOrd="0" presId="urn:microsoft.com/office/officeart/2005/8/layout/chevron2"/>
    <dgm:cxn modelId="{CBA180F3-F598-4BC1-9122-9D655B91F42A}" type="presOf" srcId="{BF977031-5213-4743-A4B0-EAB6D3F5ADE0}" destId="{F98F15B9-9F85-4798-8CCF-665ADDB2F1E1}" srcOrd="0" destOrd="0" presId="urn:microsoft.com/office/officeart/2005/8/layout/chevron2"/>
    <dgm:cxn modelId="{40C03413-1CF6-4AAE-BC10-1BDE77796E26}" srcId="{32B79616-2F2D-47F4-9026-9A5E66EB9494}" destId="{BF977031-5213-4743-A4B0-EAB6D3F5ADE0}" srcOrd="0" destOrd="0" parTransId="{9BE03EE7-D63B-42BF-85F1-0B8B60A77DA9}" sibTransId="{AA315B37-8F4D-40FF-8D1F-385C120ACA86}"/>
    <dgm:cxn modelId="{B7BB94E5-6915-4017-AC19-72B30E0208E9}" type="presParOf" srcId="{4B4D7CA9-5740-4F3D-AEE6-7FD01CBDA3A4}" destId="{34F4896C-47A8-4334-AB0C-0C7D8C5E0F4C}" srcOrd="0" destOrd="0" presId="urn:microsoft.com/office/officeart/2005/8/layout/chevron2"/>
    <dgm:cxn modelId="{A563E068-0AB0-4357-9179-4381946E2533}" type="presParOf" srcId="{34F4896C-47A8-4334-AB0C-0C7D8C5E0F4C}" destId="{7C6BD5E1-A899-44D9-84EE-099CC7914CCA}" srcOrd="0" destOrd="0" presId="urn:microsoft.com/office/officeart/2005/8/layout/chevron2"/>
    <dgm:cxn modelId="{EF380A77-B051-4C55-BE05-E3CAC10CE1B0}" type="presParOf" srcId="{34F4896C-47A8-4334-AB0C-0C7D8C5E0F4C}" destId="{49D5B68D-8196-4E53-A4A4-53AFF1634B3C}" srcOrd="1" destOrd="0" presId="urn:microsoft.com/office/officeart/2005/8/layout/chevron2"/>
    <dgm:cxn modelId="{0DE5569A-D7BB-4E34-BC49-109CDF7C6DFA}" type="presParOf" srcId="{4B4D7CA9-5740-4F3D-AEE6-7FD01CBDA3A4}" destId="{78350C04-48B8-4E05-A82A-CB8C4DA9FBCD}" srcOrd="1" destOrd="0" presId="urn:microsoft.com/office/officeart/2005/8/layout/chevron2"/>
    <dgm:cxn modelId="{EFCF4F06-70DE-4165-8636-7412C735DF2C}" type="presParOf" srcId="{4B4D7CA9-5740-4F3D-AEE6-7FD01CBDA3A4}" destId="{70F4079E-26DA-4A95-AF29-FE8CA68A0A0C}" srcOrd="2" destOrd="0" presId="urn:microsoft.com/office/officeart/2005/8/layout/chevron2"/>
    <dgm:cxn modelId="{8C2801B5-4CD4-4CAA-8969-F4CEA8D95C15}" type="presParOf" srcId="{70F4079E-26DA-4A95-AF29-FE8CA68A0A0C}" destId="{1A32C46E-EB10-431F-8FFD-1629212FFC36}" srcOrd="0" destOrd="0" presId="urn:microsoft.com/office/officeart/2005/8/layout/chevron2"/>
    <dgm:cxn modelId="{7606D09A-220F-445C-BBFB-04DD40DA5CDB}" type="presParOf" srcId="{70F4079E-26DA-4A95-AF29-FE8CA68A0A0C}" destId="{10C8099E-8500-486A-9AC5-03D1B7A0E878}" srcOrd="1" destOrd="0" presId="urn:microsoft.com/office/officeart/2005/8/layout/chevron2"/>
    <dgm:cxn modelId="{125C0F28-1A52-4A6B-BB24-1DA919D0F055}" type="presParOf" srcId="{4B4D7CA9-5740-4F3D-AEE6-7FD01CBDA3A4}" destId="{4700D957-C7CC-415C-8FD6-2FFD7C9A50C9}" srcOrd="3" destOrd="0" presId="urn:microsoft.com/office/officeart/2005/8/layout/chevron2"/>
    <dgm:cxn modelId="{33648D6C-BB1F-4BCA-A719-3AF43EBA905C}" type="presParOf" srcId="{4B4D7CA9-5740-4F3D-AEE6-7FD01CBDA3A4}" destId="{C1D14AD9-67A7-4D29-AAD1-C8F17FB41758}" srcOrd="4" destOrd="0" presId="urn:microsoft.com/office/officeart/2005/8/layout/chevron2"/>
    <dgm:cxn modelId="{9AB0BDED-C16C-4710-AC6C-067B263EA7BF}" type="presParOf" srcId="{C1D14AD9-67A7-4D29-AAD1-C8F17FB41758}" destId="{7635C943-6B58-4B80-98B7-498E9CF91531}" srcOrd="0" destOrd="0" presId="urn:microsoft.com/office/officeart/2005/8/layout/chevron2"/>
    <dgm:cxn modelId="{79521AA0-A68A-4403-850A-D41A44AF38C9}" type="presParOf" srcId="{C1D14AD9-67A7-4D29-AAD1-C8F17FB41758}" destId="{F98F15B9-9F85-4798-8CCF-665ADDB2F1E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129662-08E9-4DB0-9CEC-C1D23C1F41CE}">
      <dsp:nvSpPr>
        <dsp:cNvPr id="0" name=""/>
        <dsp:cNvSpPr/>
      </dsp:nvSpPr>
      <dsp:spPr>
        <a:xfrm rot="5400000">
          <a:off x="-313973" y="316463"/>
          <a:ext cx="2093154" cy="1465208"/>
        </a:xfrm>
        <a:prstGeom prst="chevron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900" b="1" kern="1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Бірінші</a:t>
          </a:r>
          <a:endParaRPr lang="ru-RU" sz="2900" b="1" kern="1200" dirty="0">
            <a:solidFill>
              <a:schemeClr val="tx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0" y="735094"/>
        <a:ext cx="1465208" cy="627946"/>
      </dsp:txXfrm>
    </dsp:sp>
    <dsp:sp modelId="{4018EB60-DA46-4434-9592-2D860257BCFC}">
      <dsp:nvSpPr>
        <dsp:cNvPr id="0" name=""/>
        <dsp:cNvSpPr/>
      </dsp:nvSpPr>
      <dsp:spPr>
        <a:xfrm rot="5400000">
          <a:off x="5056884" y="-3589186"/>
          <a:ext cx="1360550" cy="85439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200" kern="1200" dirty="0">
              <a:latin typeface="Arial" panose="020B0604020202020204" pitchFamily="34" charset="0"/>
              <a:cs typeface="Arial" panose="020B0604020202020204" pitchFamily="34" charset="0"/>
            </a:rPr>
            <a:t>Ғылым-білімді бір керегіме жаратамын деп шын мейірленіп үйрену керек. Адамның көңілі үшін мейірленсе, білім-ғылымның өзі де адамға мейірленіп, тезірек қолға түседі. Шала мейірленбеу керек.</a:t>
          </a:r>
          <a:endParaRPr lang="ru-RU" sz="2200" kern="1200" dirty="0">
            <a:solidFill>
              <a:schemeClr val="tx1">
                <a:lumMod val="95000"/>
                <a:lumOff val="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465208" y="68907"/>
        <a:ext cx="8477486" cy="1227716"/>
      </dsp:txXfrm>
    </dsp:sp>
    <dsp:sp modelId="{EB73CCEB-3C69-404D-92C1-2D764A1FE10B}">
      <dsp:nvSpPr>
        <dsp:cNvPr id="0" name=""/>
        <dsp:cNvSpPr/>
      </dsp:nvSpPr>
      <dsp:spPr>
        <a:xfrm rot="5400000">
          <a:off x="-313973" y="2219723"/>
          <a:ext cx="2093154" cy="1465208"/>
        </a:xfrm>
        <a:prstGeom prst="chevron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900" b="1" kern="1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Екінші</a:t>
          </a:r>
          <a:endParaRPr lang="ru-RU" sz="2900" b="1" kern="1200" dirty="0">
            <a:solidFill>
              <a:schemeClr val="tx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0" y="2638354"/>
        <a:ext cx="1465208" cy="627946"/>
      </dsp:txXfrm>
    </dsp:sp>
    <dsp:sp modelId="{59344857-DAF1-4D9E-9AC3-1E36D6934B9C}">
      <dsp:nvSpPr>
        <dsp:cNvPr id="0" name=""/>
        <dsp:cNvSpPr/>
      </dsp:nvSpPr>
      <dsp:spPr>
        <a:xfrm rot="5400000">
          <a:off x="5056884" y="-1685925"/>
          <a:ext cx="1360550" cy="85439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200" kern="1200" dirty="0">
              <a:latin typeface="Arial" panose="020B0604020202020204" pitchFamily="34" charset="0"/>
              <a:cs typeface="Arial" panose="020B0604020202020204" pitchFamily="34" charset="0"/>
            </a:rPr>
            <a:t>Біреуден артылам деп бақталастыққа бола ғылым үйрену адамшылықты азайтады, ғылымды игерудегі  мақсаты адам баласын шатастырып, жалған сөзге жеңдіреді.</a:t>
          </a:r>
          <a:endParaRPr lang="ru-RU" sz="2200" kern="1200" dirty="0">
            <a:solidFill>
              <a:schemeClr val="tx1">
                <a:lumMod val="95000"/>
                <a:lumOff val="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465208" y="1972168"/>
        <a:ext cx="8477486" cy="1227716"/>
      </dsp:txXfrm>
    </dsp:sp>
    <dsp:sp modelId="{23CC84B2-4430-49F0-B4A1-FC49E6FFE62C}">
      <dsp:nvSpPr>
        <dsp:cNvPr id="0" name=""/>
        <dsp:cNvSpPr/>
      </dsp:nvSpPr>
      <dsp:spPr>
        <a:xfrm rot="5400000">
          <a:off x="-313973" y="4122983"/>
          <a:ext cx="2093154" cy="1465208"/>
        </a:xfrm>
        <a:prstGeom prst="chevron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900" b="1" kern="1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Үшінші</a:t>
          </a:r>
          <a:endParaRPr lang="ru-RU" sz="2900" b="1" kern="1200" dirty="0">
            <a:solidFill>
              <a:schemeClr val="tx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0" y="4541614"/>
        <a:ext cx="1465208" cy="627946"/>
      </dsp:txXfrm>
    </dsp:sp>
    <dsp:sp modelId="{8616D65D-6E57-4521-AC18-D866780672EE}">
      <dsp:nvSpPr>
        <dsp:cNvPr id="0" name=""/>
        <dsp:cNvSpPr/>
      </dsp:nvSpPr>
      <dsp:spPr>
        <a:xfrm rot="5400000">
          <a:off x="5056884" y="217334"/>
          <a:ext cx="1360550" cy="85439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200" kern="1200" dirty="0">
              <a:latin typeface="Arial" panose="020B0604020202020204" pitchFamily="34" charset="0"/>
              <a:cs typeface="Arial" panose="020B0604020202020204" pitchFamily="34" charset="0"/>
            </a:rPr>
            <a:t>Ғылым үйренуге бар ықыласыңмен берілу керек, пайдасыз алдауға түспе, көңілің мақтанға салынып кетпесін.</a:t>
          </a:r>
          <a:endParaRPr lang="ru-RU" sz="2200" kern="1200" dirty="0">
            <a:solidFill>
              <a:schemeClr val="tx1">
                <a:lumMod val="95000"/>
                <a:lumOff val="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465208" y="3875428"/>
        <a:ext cx="8477486" cy="12277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6BD5E1-A899-44D9-84EE-099CC7914CCA}">
      <dsp:nvSpPr>
        <dsp:cNvPr id="0" name=""/>
        <dsp:cNvSpPr/>
      </dsp:nvSpPr>
      <dsp:spPr>
        <a:xfrm rot="5400000">
          <a:off x="-311548" y="315486"/>
          <a:ext cx="2076989" cy="1453892"/>
        </a:xfrm>
        <a:prstGeom prst="chevron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Төртінші</a:t>
          </a:r>
          <a:endParaRPr lang="ru-RU" sz="2200" b="1" kern="1200" dirty="0">
            <a:solidFill>
              <a:schemeClr val="tx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" y="730883"/>
        <a:ext cx="1453892" cy="623097"/>
      </dsp:txXfrm>
    </dsp:sp>
    <dsp:sp modelId="{49D5B68D-8196-4E53-A4A4-53AFF1634B3C}">
      <dsp:nvSpPr>
        <dsp:cNvPr id="0" name=""/>
        <dsp:cNvSpPr/>
      </dsp:nvSpPr>
      <dsp:spPr>
        <a:xfrm rot="5400000">
          <a:off x="4752203" y="-3298311"/>
          <a:ext cx="1350043" cy="79466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200" kern="1200" dirty="0">
              <a:latin typeface="Arial" panose="020B0604020202020204" pitchFamily="34" charset="0"/>
              <a:cs typeface="Arial" panose="020B0604020202020204" pitchFamily="34" charset="0"/>
            </a:rPr>
            <a:t>Оқығаныңды ақылға салып, таразылап, есте сақтап қалуға тырысу керек. Ғылым-білімді үйренудегі екі қару: мұлахаза мен мұхафазаны үнемі басшылыққа алып отыру керек.</a:t>
          </a:r>
          <a:endParaRPr lang="ru-RU" sz="2200" kern="1200" dirty="0">
            <a:solidFill>
              <a:schemeClr val="tx1">
                <a:lumMod val="95000"/>
                <a:lumOff val="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453892" y="65904"/>
        <a:ext cx="7880761" cy="1218235"/>
      </dsp:txXfrm>
    </dsp:sp>
    <dsp:sp modelId="{1A32C46E-EB10-431F-8FFD-1629212FFC36}">
      <dsp:nvSpPr>
        <dsp:cNvPr id="0" name=""/>
        <dsp:cNvSpPr/>
      </dsp:nvSpPr>
      <dsp:spPr>
        <a:xfrm rot="5400000">
          <a:off x="-311548" y="2202581"/>
          <a:ext cx="2076989" cy="1453892"/>
        </a:xfrm>
        <a:prstGeom prst="chevron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Бесінші</a:t>
          </a:r>
          <a:endParaRPr lang="ru-RU" sz="2200" b="1" kern="1200" dirty="0">
            <a:solidFill>
              <a:schemeClr val="tx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" y="2617978"/>
        <a:ext cx="1453892" cy="623097"/>
      </dsp:txXfrm>
    </dsp:sp>
    <dsp:sp modelId="{10C8099E-8500-486A-9AC5-03D1B7A0E878}">
      <dsp:nvSpPr>
        <dsp:cNvPr id="0" name=""/>
        <dsp:cNvSpPr/>
      </dsp:nvSpPr>
      <dsp:spPr>
        <a:xfrm rot="5400000">
          <a:off x="4752203" y="-1407277"/>
          <a:ext cx="1350043" cy="79466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200" kern="1200" dirty="0">
              <a:latin typeface="Arial" panose="020B0604020202020204" pitchFamily="34" charset="0"/>
              <a:cs typeface="Arial" panose="020B0604020202020204" pitchFamily="34" charset="0"/>
            </a:rPr>
            <a:t>Ақылдың, дәулеттің, халықтың, ғибраттың, ардың дұшпаны: уайымсыз, салғырттық, ойыншы-күлкішілдік, қайғыға салыну, құмарпаздық секілді ой кеселді  төрт нәрседен сақтану  керек.</a:t>
          </a:r>
          <a:endParaRPr lang="ru-RU" sz="2200" kern="1200" dirty="0">
            <a:solidFill>
              <a:schemeClr val="tx1">
                <a:lumMod val="95000"/>
                <a:lumOff val="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453892" y="1956938"/>
        <a:ext cx="7880761" cy="1218235"/>
      </dsp:txXfrm>
    </dsp:sp>
    <dsp:sp modelId="{7635C943-6B58-4B80-98B7-498E9CF91531}">
      <dsp:nvSpPr>
        <dsp:cNvPr id="0" name=""/>
        <dsp:cNvSpPr/>
      </dsp:nvSpPr>
      <dsp:spPr>
        <a:xfrm rot="5400000">
          <a:off x="-311548" y="4089676"/>
          <a:ext cx="2076989" cy="1453892"/>
        </a:xfrm>
        <a:prstGeom prst="chevron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Алтыншы</a:t>
          </a:r>
          <a:endParaRPr lang="ru-RU" sz="2200" b="1" kern="1200" dirty="0">
            <a:solidFill>
              <a:schemeClr val="tx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" y="4505073"/>
        <a:ext cx="1453892" cy="623097"/>
      </dsp:txXfrm>
    </dsp:sp>
    <dsp:sp modelId="{F98F15B9-9F85-4798-8CCF-665ADDB2F1E1}">
      <dsp:nvSpPr>
        <dsp:cNvPr id="0" name=""/>
        <dsp:cNvSpPr/>
      </dsp:nvSpPr>
      <dsp:spPr>
        <a:xfrm rot="5400000">
          <a:off x="4752203" y="479817"/>
          <a:ext cx="1350043" cy="79466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200" kern="1200" dirty="0">
              <a:latin typeface="Arial" panose="020B0604020202020204" pitchFamily="34" charset="0"/>
              <a:cs typeface="Arial" panose="020B0604020202020204" pitchFamily="34" charset="0"/>
            </a:rPr>
            <a:t>Ғылымды, білімді сақтайтын сауыт мінезді бұзып алмауды қадағалау керек. Азғырылмайтын ақылды, арды сақтау беріктігі, қайраты бар мінезі болса, оқып-үйренгеннің пайдасы сонда ғана зор болады.</a:t>
          </a:r>
          <a:endParaRPr lang="ru-RU" sz="2200" kern="1200" dirty="0">
            <a:solidFill>
              <a:schemeClr val="tx1">
                <a:lumMod val="95000"/>
                <a:lumOff val="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453892" y="3844032"/>
        <a:ext cx="7880761" cy="12182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332656"/>
            <a:ext cx="8352928" cy="1440160"/>
          </a:xfrm>
        </p:spPr>
        <p:txBody>
          <a:bodyPr anchor="ctr">
            <a:normAutofit/>
          </a:bodyPr>
          <a:lstStyle/>
          <a:p>
            <a:pPr algn="ctr"/>
            <a:r>
              <a:rPr lang="kk-KZ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Сабақтың тақырыбы: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81158" y="1714488"/>
            <a:ext cx="8501122" cy="3643338"/>
          </a:xfrm>
          <a:solidFill>
            <a:srgbClr val="00B0F0">
              <a:alpha val="38824"/>
            </a:srgbClr>
          </a:solidFill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kk-KZ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Абайдың </a:t>
            </a:r>
          </a:p>
          <a:p>
            <a:pPr algn="ctr">
              <a:buNone/>
            </a:pPr>
            <a:r>
              <a:rPr lang="kk-KZ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«Отыз екінші қарасөзінде»</a:t>
            </a:r>
            <a:r>
              <a:rPr lang="kk-KZ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buNone/>
            </a:pPr>
            <a:r>
              <a:rPr lang="kk-KZ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көтерілген мәселе</a:t>
            </a:r>
          </a:p>
          <a:p>
            <a:pPr algn="ctr">
              <a:buNone/>
            </a:pPr>
            <a:r>
              <a:rPr lang="kk-K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5-сынып Қазақ әдебиеті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5" descr="MCj041078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2424" y="3378"/>
            <a:ext cx="2114846" cy="1556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9720" y="1857364"/>
            <a:ext cx="2286016" cy="335758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kk-K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Ықтимал жауаптар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>
            <a:stCxn id="2" idx="3"/>
          </p:cNvCxnSpPr>
          <p:nvPr/>
        </p:nvCxnSpPr>
        <p:spPr>
          <a:xfrm flipV="1">
            <a:off x="4095736" y="3500438"/>
            <a:ext cx="360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1703357" y="3393281"/>
            <a:ext cx="5499932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452926" y="642918"/>
            <a:ext cx="360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452926" y="6143644"/>
            <a:ext cx="360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452926" y="3000372"/>
            <a:ext cx="360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452926" y="1500174"/>
            <a:ext cx="360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452926" y="2214554"/>
            <a:ext cx="360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452926" y="4000504"/>
            <a:ext cx="360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452926" y="5214950"/>
            <a:ext cx="360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4810116" y="357166"/>
            <a:ext cx="5572164" cy="6429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Үйренген ғылым-білімді өмірлік қажетіңе жарата біл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810116" y="1142984"/>
            <a:ext cx="5572164" cy="6429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Білген нәрселеріңді сүйіспеншілікпен істе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810116" y="1964520"/>
            <a:ext cx="5572164" cy="6429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Ғылымды үйренген соң, біреуге қиянат жасама, қайта жақсылық жасай білген абзал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810116" y="2714620"/>
            <a:ext cx="5572164" cy="6429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Алған біліміңді жақсы жақтарға жұмса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810116" y="3500438"/>
            <a:ext cx="5572164" cy="10001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Өтірікке емес, шындық үшін күрес, шындыққа құрметпен қара, егер сенің бойыңды өтірік жеңсе, сені ешкім құрметтемейді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810116" y="4643446"/>
            <a:ext cx="5572164" cy="10001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Ғылым мен білімнің тазалығын сақта, уайымсыз, салғырттықтан сақтан, ғылымың мен біліміңді сақтайтұғын мінезіңді бұзып алма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810116" y="5786454"/>
            <a:ext cx="5572164" cy="6429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Көрсеқызарлыққа, жеңілдікке, біреудің жалған сөзіне, қызықшылдыққа бой алдырма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Тату жанұя\Desktop\Білімлэнд\книга отзывов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20336" y="4693838"/>
            <a:ext cx="2651195" cy="198913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98072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kk-KZ" sz="4400" b="1" i="1" dirty="0">
                <a:latin typeface="Arial" panose="020B0604020202020204" pitchFamily="34" charset="0"/>
                <a:cs typeface="Arial" panose="020B0604020202020204" pitchFamily="34" charset="0"/>
              </a:rPr>
              <a:t>«Отыз екінші қарасөзді» оқу барысында нені меңгердік?</a:t>
            </a:r>
            <a:endParaRPr lang="ru-RU" sz="4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360" y="2293855"/>
            <a:ext cx="10972800" cy="4389120"/>
          </a:xfrm>
        </p:spPr>
        <p:txBody>
          <a:bodyPr>
            <a:normAutofit/>
          </a:bodyPr>
          <a:lstStyle/>
          <a:p>
            <a:r>
              <a:rPr lang="kk-KZ" sz="2800" dirty="0">
                <a:latin typeface="Arial" panose="020B0604020202020204" pitchFamily="34" charset="0"/>
                <a:cs typeface="Arial" panose="020B0604020202020204" pitchFamily="34" charset="0"/>
              </a:rPr>
              <a:t>Қарасөздің мазмұнымен толық таныстық.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sz="2800" dirty="0">
                <a:latin typeface="Arial" panose="020B0604020202020204" pitchFamily="34" charset="0"/>
                <a:cs typeface="Arial" panose="020B0604020202020204" pitchFamily="34" charset="0"/>
              </a:rPr>
              <a:t>Қарасөзде кездесетін араб-парсы сөздерінің мағынасын аша алдық.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sz="2800" dirty="0">
                <a:latin typeface="Arial" panose="020B0604020202020204" pitchFamily="34" charset="0"/>
                <a:cs typeface="Arial" panose="020B0604020202020204" pitchFamily="34" charset="0"/>
              </a:rPr>
              <a:t>Қарасөздегі Абай айтқан алты шартты жете талқылай алдық.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sz="2800" dirty="0">
                <a:latin typeface="Arial" panose="020B0604020202020204" pitchFamily="34" charset="0"/>
                <a:cs typeface="Arial" panose="020B0604020202020204" pitchFamily="34" charset="0"/>
              </a:rPr>
              <a:t>Қарасөздегі талаптардың өміріміз үшін маңыздылығын ажырата білдік.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E6F3A6F-EE87-4FBF-A140-C5CD042B73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6332" y="1556792"/>
            <a:ext cx="8939336" cy="4389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8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Назарларыңызға рахмет!</a:t>
            </a:r>
            <a:endParaRPr lang="ru-KZ" sz="80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79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3129" y="581298"/>
            <a:ext cx="8229600" cy="960120"/>
          </a:xfrm>
        </p:spPr>
        <p:txBody>
          <a:bodyPr>
            <a:normAutofit/>
          </a:bodyPr>
          <a:lstStyle/>
          <a:p>
            <a:r>
              <a:rPr lang="kk-KZ" sz="4000" dirty="0">
                <a:latin typeface="Arial" panose="020B0604020202020204" pitchFamily="34" charset="0"/>
                <a:cs typeface="Arial" panose="020B0604020202020204" pitchFamily="34" charset="0"/>
              </a:rPr>
              <a:t>Сабақтың мақсаты: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27448" y="1570477"/>
            <a:ext cx="9793088" cy="1423630"/>
          </a:xfrm>
        </p:spPr>
        <p:txBody>
          <a:bodyPr>
            <a:normAutofit fontScale="92500" lnSpcReduction="20000"/>
          </a:bodyPr>
          <a:lstStyle/>
          <a:p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О/Т 5.1.1.1 - шығарманы түсініп оқи отырып, негізгі ой түйіндерін анықтау.</a:t>
            </a:r>
          </a:p>
          <a:p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О/Т 5.1.4.1- көркем шығармадағы көтерілген мәселені (ғибратты) анықтау.</a:t>
            </a: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166910" y="2892378"/>
            <a:ext cx="8229600" cy="806657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>
              <a:spcBef>
                <a:spcPct val="0"/>
              </a:spcBef>
            </a:pPr>
            <a:r>
              <a:rPr lang="kk-KZ" sz="3600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Сіздің білетініңіз:</a:t>
            </a:r>
            <a:endParaRPr lang="ru-RU" sz="3600" dirty="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127448" y="3699035"/>
            <a:ext cx="9793088" cy="11029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kk-KZ" sz="2800" dirty="0">
                <a:latin typeface="Arial" panose="020B0604020202020204" pitchFamily="34" charset="0"/>
                <a:cs typeface="Arial" panose="020B0604020202020204" pitchFamily="34" charset="0"/>
              </a:rPr>
              <a:t>Қарасөздің мазмұнымен танысып, автордың айтар ойының мақсатын анықтау.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166910" y="414338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>
              <a:spcBef>
                <a:spcPct val="0"/>
              </a:spcBef>
            </a:pPr>
            <a:r>
              <a:rPr lang="kk-KZ" sz="3600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Сіздің меңгеретініңіз: </a:t>
            </a:r>
            <a:endParaRPr lang="ru-RU" sz="3600" dirty="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1127448" y="5214950"/>
            <a:ext cx="9126186" cy="11029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kk-KZ" sz="2800" dirty="0">
                <a:latin typeface="Arial" panose="020B0604020202020204" pitchFamily="34" charset="0"/>
                <a:cs typeface="Arial" panose="020B0604020202020204" pitchFamily="34" charset="0"/>
              </a:rPr>
              <a:t>Қарасөздегі айтылған ойды өмірмен байланыстыру.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Тату жанұя\Desktop\Білімлэнд\абай-20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9456" y="76612"/>
            <a:ext cx="9828584" cy="6741368"/>
          </a:xfrm>
          <a:prstGeom prst="rect">
            <a:avLst/>
          </a:prstGeom>
          <a:noFill/>
          <a:ln w="190500" cap="rnd">
            <a:solidFill>
              <a:srgbClr val="002060">
                <a:alpha val="52941"/>
              </a:srgb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310050" y="5429240"/>
            <a:ext cx="7500990" cy="142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kk-KZ" sz="6600" b="1" i="1" dirty="0">
                <a:solidFill>
                  <a:srgbClr val="C49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+mj-ea"/>
                <a:cs typeface="+mj-cs"/>
              </a:rPr>
              <a:t>175 ЖЫЛ</a:t>
            </a:r>
            <a:endParaRPr lang="ru-RU" sz="6600" b="1" i="1" dirty="0">
              <a:solidFill>
                <a:srgbClr val="C495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524000" y="1500174"/>
            <a:ext cx="4857752" cy="44291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ru-RU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Адам </a:t>
            </a:r>
            <a:r>
              <a:rPr lang="ru-RU" sz="4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өмірінің мақсаты </a:t>
            </a:r>
            <a:r>
              <a:rPr lang="ru-RU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кемелдену</a:t>
            </a:r>
            <a:r>
              <a:rPr lang="ru-RU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4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жетілу</a:t>
            </a:r>
            <a:endParaRPr lang="ru-RU" sz="4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55440" y="980728"/>
            <a:ext cx="9721080" cy="4965184"/>
          </a:xfrm>
        </p:spPr>
        <p:txBody>
          <a:bodyPr>
            <a:normAutofit/>
          </a:bodyPr>
          <a:lstStyle/>
          <a:p>
            <a:r>
              <a:rPr lang="kk-KZ" sz="3200" dirty="0">
                <a:latin typeface="Arial" panose="020B0604020202020204" pitchFamily="34" charset="0"/>
                <a:cs typeface="Arial" panose="020B0604020202020204" pitchFamily="34" charset="0"/>
              </a:rPr>
              <a:t>1. Дүниенің бір қызық нәрсесіне керек болар еді деп іздемекке керек. Сонда әрбір естігеніңді, көргеніңді көңілің жақсы ұғып, анық өз суретімен ішке жайғастырып алады.</a:t>
            </a:r>
          </a:p>
          <a:p>
            <a:r>
              <a:rPr lang="kk-KZ" sz="3200" dirty="0">
                <a:latin typeface="Arial" panose="020B0604020202020204" pitchFamily="34" charset="0"/>
                <a:cs typeface="Arial" panose="020B0604020202020204" pitchFamily="34" charset="0"/>
              </a:rPr>
              <a:t>2. Бахасқа бола үйренбе, көңіліңді пысықтырмақ үшін залал да емес, көбірек бахас адамды түземек </a:t>
            </a:r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түгіл,бұзады</a:t>
            </a:r>
            <a:r>
              <a:rPr lang="kk-KZ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kk-KZ" sz="3200" dirty="0">
                <a:latin typeface="Arial" panose="020B0604020202020204" pitchFamily="34" charset="0"/>
                <a:cs typeface="Arial" panose="020B0604020202020204" pitchFamily="34" charset="0"/>
              </a:rPr>
              <a:t>3. Әрбір хақиқатқа тырысып, иждиһатыңмен көзің жетсе, соны тұт, өлсең айырылма!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6621675"/>
              </p:ext>
            </p:extLst>
          </p:nvPr>
        </p:nvGraphicFramePr>
        <p:xfrm>
          <a:off x="1271464" y="692696"/>
          <a:ext cx="10009112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5409801"/>
              </p:ext>
            </p:extLst>
          </p:nvPr>
        </p:nvGraphicFramePr>
        <p:xfrm>
          <a:off x="1415480" y="764704"/>
          <a:ext cx="9400558" cy="5859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360" y="836712"/>
            <a:ext cx="11665296" cy="6114300"/>
          </a:xfrm>
        </p:spPr>
        <p:txBody>
          <a:bodyPr>
            <a:normAutofit lnSpcReduction="10000"/>
          </a:bodyPr>
          <a:lstStyle/>
          <a:p>
            <a:pPr lvl="0"/>
            <a:r>
              <a:rPr lang="kk-KZ" b="1" i="1" dirty="0">
                <a:latin typeface="Arial" panose="020B0604020202020204" pitchFamily="34" charset="0"/>
                <a:cs typeface="Arial" panose="020B0604020202020204" pitchFamily="34" charset="0"/>
              </a:rPr>
              <a:t>Хұзур хасил (арабша) </a:t>
            </a:r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─ келген, оралған, нәтиже, мағына.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kk-KZ" b="1" i="1" dirty="0">
                <a:latin typeface="Arial" panose="020B0604020202020204" pitchFamily="34" charset="0"/>
                <a:cs typeface="Arial" panose="020B0604020202020204" pitchFamily="34" charset="0"/>
              </a:rPr>
              <a:t>Бахас (арабша) ─ </a:t>
            </a:r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алдау, қиянат жасау, біреудің адамгершілігіне сөз келтіру.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kk-KZ" b="1" i="1" dirty="0">
                <a:latin typeface="Arial" panose="020B0604020202020204" pitchFamily="34" charset="0"/>
                <a:cs typeface="Arial" panose="020B0604020202020204" pitchFamily="34" charset="0"/>
              </a:rPr>
              <a:t>Хусідшілдік (арабша)  </a:t>
            </a:r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─ күншілдік, іштарлық.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kk-KZ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Хирслану – </a:t>
            </a:r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ашқарақтану</a:t>
            </a:r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, қомағайлану, сараң болу, мақсат қою.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kk-KZ" b="1" i="1" dirty="0">
                <a:latin typeface="Arial" panose="020B0604020202020204" pitchFamily="34" charset="0"/>
                <a:cs typeface="Arial" panose="020B0604020202020204" pitchFamily="34" charset="0"/>
              </a:rPr>
              <a:t>Ғурурлық (арабша) </a:t>
            </a:r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─ менмендік, мансапқорлық, тойынғандық, такаппарлық.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kk-KZ" b="1" i="1" dirty="0">
                <a:latin typeface="Arial" panose="020B0604020202020204" pitchFamily="34" charset="0"/>
                <a:cs typeface="Arial" panose="020B0604020202020204" pitchFamily="34" charset="0"/>
              </a:rPr>
              <a:t>Зинһар (парсыша) </a:t>
            </a:r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─ абайла, сақ бол.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kk-KZ" b="1" i="1" dirty="0">
                <a:latin typeface="Arial" panose="020B0604020202020204" pitchFamily="34" charset="0"/>
                <a:cs typeface="Arial" panose="020B0604020202020204" pitchFamily="34" charset="0"/>
              </a:rPr>
              <a:t>Ғибрат (арабша) </a:t>
            </a:r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─ үлгі, өнеге, сабақ.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kk-KZ" b="1" i="1" dirty="0">
                <a:latin typeface="Arial" panose="020B0604020202020204" pitchFamily="34" charset="0"/>
                <a:cs typeface="Arial" panose="020B0604020202020204" pitchFamily="34" charset="0"/>
              </a:rPr>
              <a:t>Иждиһат</a:t>
            </a:r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 ─ тырысу, еңбектену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b="1" i="1" dirty="0">
                <a:latin typeface="Arial" panose="020B0604020202020204" pitchFamily="34" charset="0"/>
                <a:cs typeface="Arial" panose="020B0604020202020204" pitchFamily="34" charset="0"/>
              </a:rPr>
              <a:t>Махкам </a:t>
            </a:r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─ мығым, берік тұту, мықты ұстау, сенімді болу.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b="1" i="1" dirty="0">
                <a:latin typeface="Arial" panose="020B0604020202020204" pitchFamily="34" charset="0"/>
                <a:cs typeface="Arial" panose="020B0604020202020204" pitchFamily="34" charset="0"/>
              </a:rPr>
              <a:t>Ихтихат</a:t>
            </a:r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 ─ нану, сену.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b="1" i="1" dirty="0">
                <a:latin typeface="Arial" panose="020B0604020202020204" pitchFamily="34" charset="0"/>
                <a:cs typeface="Arial" panose="020B0604020202020204" pitchFamily="34" charset="0"/>
              </a:rPr>
              <a:t>Мулахаза</a:t>
            </a:r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 ─ ойлау, пікірлесу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b="1" i="1" dirty="0">
                <a:latin typeface="Arial" panose="020B0604020202020204" pitchFamily="34" charset="0"/>
                <a:cs typeface="Arial" panose="020B0604020202020204" pitchFamily="34" charset="0"/>
              </a:rPr>
              <a:t>Мухабаза</a:t>
            </a:r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 ─ сақтау, қорғау, бұзбау</a:t>
            </a:r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0976" y="163144"/>
            <a:ext cx="8643966" cy="1214438"/>
          </a:xfrm>
          <a:solidFill>
            <a:schemeClr val="bg1">
              <a:alpha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Отыз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екінші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қарасөзде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білім-ғылым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үйренбекке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талап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қылушыларға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Абай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айтатын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талаптарды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рет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санымен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сәйкестендіріңіз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81158" y="1428736"/>
            <a:ext cx="5643602" cy="71438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«Білім-ғылымды көбейтуге екі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қару 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адамның ішінде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бірі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мұлахаза қылу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екіншісі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берік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мұхафаза қылу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881158" y="2285992"/>
            <a:ext cx="5643602" cy="71438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ctr"/>
            <a:r>
              <a:rPr lang="ru-RU" sz="1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«Ақыл кеселі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деген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төрт нәрсе 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бар. </a:t>
            </a:r>
            <a:r>
              <a:rPr lang="ru-RU" sz="1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Содан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қашық 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болу </a:t>
            </a:r>
            <a:r>
              <a:rPr lang="ru-RU" sz="1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керек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81158" y="3143248"/>
            <a:ext cx="5643602" cy="71438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«Ғылымды үйренгенде, ақиқат мақсатпен білмек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 үйренбек керек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881158" y="4000504"/>
            <a:ext cx="5643602" cy="71438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«Білім-ғылым табылса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ондай-мұндай іске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жаратар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едім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дүниенің бір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қызықты нәрсесіне керек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болар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еді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іздемекке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керек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881158" y="4857760"/>
            <a:ext cx="5643602" cy="71438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«Ғылымды, ақылды сақтайтұғын мінез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деген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сауыты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болады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Сол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мінез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бұзылмасын!»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881158" y="5715016"/>
            <a:ext cx="5643602" cy="71438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«Әрбір хақиқатқа тырысып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иждиһатыңмен көзің жетсе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соны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тұт, өлсең айрылма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!»</a:t>
            </a:r>
          </a:p>
        </p:txBody>
      </p:sp>
      <p:sp>
        <p:nvSpPr>
          <p:cNvPr id="23" name="Овал 22"/>
          <p:cNvSpPr/>
          <p:nvPr/>
        </p:nvSpPr>
        <p:spPr>
          <a:xfrm>
            <a:off x="9525024" y="1357298"/>
            <a:ext cx="756000" cy="7560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9525024" y="2214554"/>
            <a:ext cx="756000" cy="7560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9525024" y="3929066"/>
            <a:ext cx="756000" cy="7560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9525024" y="3071810"/>
            <a:ext cx="756000" cy="7560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9525024" y="4786322"/>
            <a:ext cx="756000" cy="7560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9525024" y="5643578"/>
            <a:ext cx="756000" cy="7560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1" name="Прямая со стрелкой 40"/>
          <p:cNvCxnSpPr>
            <a:stCxn id="20" idx="3"/>
            <a:endCxn id="23" idx="2"/>
          </p:cNvCxnSpPr>
          <p:nvPr/>
        </p:nvCxnSpPr>
        <p:spPr>
          <a:xfrm flipV="1">
            <a:off x="7524760" y="1735298"/>
            <a:ext cx="2000264" cy="26223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19" idx="3"/>
            <a:endCxn id="29" idx="2"/>
          </p:cNvCxnSpPr>
          <p:nvPr/>
        </p:nvCxnSpPr>
        <p:spPr>
          <a:xfrm flipV="1">
            <a:off x="7524760" y="2592554"/>
            <a:ext cx="2000264" cy="9078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22" idx="3"/>
            <a:endCxn id="31" idx="2"/>
          </p:cNvCxnSpPr>
          <p:nvPr/>
        </p:nvCxnSpPr>
        <p:spPr>
          <a:xfrm flipV="1">
            <a:off x="7524760" y="3449810"/>
            <a:ext cx="2000264" cy="26223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6" idx="3"/>
            <a:endCxn id="30" idx="2"/>
          </p:cNvCxnSpPr>
          <p:nvPr/>
        </p:nvCxnSpPr>
        <p:spPr>
          <a:xfrm>
            <a:off x="7524760" y="1785926"/>
            <a:ext cx="2000264" cy="25211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18" idx="3"/>
            <a:endCxn id="32" idx="2"/>
          </p:cNvCxnSpPr>
          <p:nvPr/>
        </p:nvCxnSpPr>
        <p:spPr>
          <a:xfrm>
            <a:off x="7524760" y="2643182"/>
            <a:ext cx="2000264" cy="25211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stCxn id="21" idx="3"/>
            <a:endCxn id="33" idx="2"/>
          </p:cNvCxnSpPr>
          <p:nvPr/>
        </p:nvCxnSpPr>
        <p:spPr>
          <a:xfrm>
            <a:off x="7524760" y="5214950"/>
            <a:ext cx="2000264" cy="806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9720" y="1857364"/>
            <a:ext cx="2286016" cy="335758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kk-K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Ғылым-білімді үйренудің өміріміз үшін қажеттілігі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>
            <a:stCxn id="2" idx="3"/>
          </p:cNvCxnSpPr>
          <p:nvPr/>
        </p:nvCxnSpPr>
        <p:spPr>
          <a:xfrm flipV="1">
            <a:off x="4095736" y="3500438"/>
            <a:ext cx="360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1703357" y="3393281"/>
            <a:ext cx="5499932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452926" y="642918"/>
            <a:ext cx="360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452926" y="6143644"/>
            <a:ext cx="360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452926" y="3000372"/>
            <a:ext cx="360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452926" y="1500174"/>
            <a:ext cx="360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452926" y="2214554"/>
            <a:ext cx="360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452926" y="4000504"/>
            <a:ext cx="360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452926" y="5214950"/>
            <a:ext cx="360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4810116" y="357166"/>
            <a:ext cx="5572164" cy="6429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810116" y="1142984"/>
            <a:ext cx="5572164" cy="6429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810116" y="1928802"/>
            <a:ext cx="5572164" cy="6429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810116" y="2714620"/>
            <a:ext cx="5572164" cy="6429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810116" y="3500438"/>
            <a:ext cx="5572164" cy="10001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810116" y="4643446"/>
            <a:ext cx="5572164" cy="10001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810116" y="5786454"/>
            <a:ext cx="5572164" cy="6429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285</TotalTime>
  <Words>661</Words>
  <Application>Microsoft Office PowerPoint</Application>
  <PresentationFormat>Широкоэкранный</PresentationFormat>
  <Paragraphs>69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Bookman Old Style</vt:lpstr>
      <vt:lpstr>Calibri</vt:lpstr>
      <vt:lpstr>Constantia</vt:lpstr>
      <vt:lpstr>Times New Roman</vt:lpstr>
      <vt:lpstr>Wingdings 2</vt:lpstr>
      <vt:lpstr>Поток</vt:lpstr>
      <vt:lpstr>Сабақтың тақырыбы:</vt:lpstr>
      <vt:lpstr>Сабақтың мақсаты: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«Отыз екінші қарасөзде» білім-ғылым үйренбекке талап қылушыларға Абай айтатын талаптарды рет санымен сәйкестендіріңіз.</vt:lpstr>
      <vt:lpstr>Ғылым-білімді үйренудің өміріміз үшін қажеттілігі</vt:lpstr>
      <vt:lpstr>Ықтимал жауаптар</vt:lpstr>
      <vt:lpstr>«Отыз екінші қарасөзді» оқу барысында нені меңгердік?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Сабақтың тақырыбы</dc:title>
  <dc:creator>Тату жанұя</dc:creator>
  <cp:lastModifiedBy>user</cp:lastModifiedBy>
  <cp:revision>13</cp:revision>
  <dcterms:created xsi:type="dcterms:W3CDTF">2020-08-04T17:07:18Z</dcterms:created>
  <dcterms:modified xsi:type="dcterms:W3CDTF">2020-12-22T06:10:40Z</dcterms:modified>
</cp:coreProperties>
</file>