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4" r:id="rId2"/>
  </p:sldMasterIdLst>
  <p:notesMasterIdLst>
    <p:notesMasterId r:id="rId24"/>
  </p:notesMasterIdLst>
  <p:sldIdLst>
    <p:sldId id="310" r:id="rId3"/>
    <p:sldId id="292" r:id="rId4"/>
    <p:sldId id="298" r:id="rId5"/>
    <p:sldId id="300" r:id="rId6"/>
    <p:sldId id="308" r:id="rId7"/>
    <p:sldId id="311" r:id="rId8"/>
    <p:sldId id="293" r:id="rId9"/>
    <p:sldId id="302" r:id="rId10"/>
    <p:sldId id="301" r:id="rId11"/>
    <p:sldId id="305" r:id="rId12"/>
    <p:sldId id="306" r:id="rId13"/>
    <p:sldId id="313" r:id="rId14"/>
    <p:sldId id="312" r:id="rId15"/>
    <p:sldId id="314" r:id="rId16"/>
    <p:sldId id="303" r:id="rId17"/>
    <p:sldId id="309" r:id="rId18"/>
    <p:sldId id="294" r:id="rId19"/>
    <p:sldId id="295" r:id="rId20"/>
    <p:sldId id="296" r:id="rId21"/>
    <p:sldId id="307" r:id="rId22"/>
    <p:sldId id="31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8" autoAdjust="0"/>
    <p:restoredTop sz="94660"/>
  </p:normalViewPr>
  <p:slideViewPr>
    <p:cSldViewPr>
      <p:cViewPr varScale="1">
        <p:scale>
          <a:sx n="83" d="100"/>
          <a:sy n="83" d="100"/>
        </p:scale>
        <p:origin x="653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E9A33-7A9F-4FD0-8C0E-93521D169DA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056F8-4F47-4D71-8126-8C03B1CD0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7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E4DDD-E534-470E-AC83-DF7F90BAC69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1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AFF1A-2D5A-45EB-9C9F-76DE0A5918E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8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EB5AF-2222-4AB8-93D3-E288D986E51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86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10033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537" y="1267485"/>
            <a:ext cx="9647975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1536" y="201703"/>
            <a:ext cx="8252777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7293" y="236416"/>
            <a:ext cx="1047068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F8329AA-EE14-4F54-B613-88D04EA2B140}" type="slidenum">
              <a:rPr lang="ru-RU" smtClean="0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56800" y="209550"/>
            <a:ext cx="876301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5257800"/>
            <a:ext cx="9652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838200"/>
            <a:ext cx="99568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4484080"/>
            <a:ext cx="9652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5600" y="5257800"/>
            <a:ext cx="9652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3D6411-63EF-48F5-B56B-1346D75595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FC711-96AF-4E89-A535-F4AA6A23F3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621536" y="841248"/>
            <a:ext cx="4974336" cy="43891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03136" y="841248"/>
            <a:ext cx="4974336" cy="43891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841248"/>
            <a:ext cx="49784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7201" y="841248"/>
            <a:ext cx="4980356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7BC4C-D4A1-48E1-95DB-7DB03DF9D9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21536" y="1380744"/>
            <a:ext cx="4974336" cy="38404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803136" y="1380743"/>
            <a:ext cx="4974336" cy="38404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62242-AFCE-4FF5-9958-180255062E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D8B55C-CDAD-49A1-80C9-6F7ACA8E584A}" type="slidenum">
              <a:rPr lang="ru-RU" smtClean="0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1" y="395287"/>
            <a:ext cx="4011084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1" y="1557338"/>
            <a:ext cx="4011084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219200" y="381000"/>
            <a:ext cx="6400800" cy="594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B556137-7518-4080-8C21-AEB9167750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0A18-A26E-4616-A89C-9719815C7F13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87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624754"/>
            <a:ext cx="73152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5300" y="381000"/>
            <a:ext cx="78232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029200"/>
            <a:ext cx="53848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6E14C-6CF9-43B3-A5B3-82A16D4D3B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D6592-9D95-4E06-A18E-2BD581D18E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B892C-4C5B-49DB-B41E-953C19388D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A4CDA-91E3-487C-BAE4-B092F03BE283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2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15543-125B-49D1-AD1E-473E958095B3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2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95907-8D48-46B8-9E20-4CE80234CF7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0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4A043-27A6-4369-B09B-322C66E6B6DA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1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3961B-6325-4FE2-A819-D6AF5852A79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3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E30AE-F1CB-4376-BBA4-54D1307340A9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7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AC639-76A0-4042-9AF8-EDDC17FA058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3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F42B09-8A80-4094-A162-8CAC5A5AB5E2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5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5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5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5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5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6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6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6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6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6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6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6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6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6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6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7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7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7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7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7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7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7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7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7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027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11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5257800"/>
            <a:ext cx="965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838200"/>
            <a:ext cx="9956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9573" y="6553200"/>
            <a:ext cx="9550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5740401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9018A-FEFD-4692-A698-F5999209D54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11271252" y="5715000"/>
            <a:ext cx="323849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60581" y="4783016"/>
            <a:ext cx="2625969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07568" y="3324696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атындағы Республикалық мамандандырылған дарынды балаларға арналған қазақ тілі мен әдебиетін тереңдете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оқытатын орта </a:t>
            </a:r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мектеп-интернаттың </a:t>
            </a:r>
          </a:p>
          <a:p>
            <a:pPr algn="ctr"/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мен қазақ әдебиеті пәндерінің мұғалімі</a:t>
            </a:r>
          </a:p>
          <a:p>
            <a:pPr algn="ctr"/>
            <a:r>
              <a:rPr lang="kk-KZ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Махамбетова Гульбану Жамбековна </a:t>
            </a:r>
          </a:p>
          <a:p>
            <a:pPr algn="ctr"/>
            <a:endParaRPr lang="kk-KZ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8-сынып. Қазақ тілі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4133" t="17054" r="13032" b="35616"/>
          <a:stretch/>
        </p:blipFill>
        <p:spPr>
          <a:xfrm>
            <a:off x="4079776" y="116632"/>
            <a:ext cx="3996444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33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266" y="692696"/>
            <a:ext cx="9289032" cy="5687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жазуының бастау арнасы қай жазу болып саналады?</a:t>
            </a:r>
          </a:p>
          <a:p>
            <a:pPr marL="0" indent="0" algn="just">
              <a:buNone/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 ғасырдың 10-жылдарына дейін қазақтың өз жазуы болмаған еді. Өзге көршілес түркі халықтары секілді араб таңбалары қолданылып келді.       </a:t>
            </a:r>
          </a:p>
          <a:p>
            <a:pPr marL="0" indent="0" algn="just">
              <a:buNone/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1912 жылдан бастап  А.Байтұрсынұлының жобасымен жасалған «қазақ жазуы» қолданыла бастады. Сондықтан қазақ жазуының бастау арнасы «қазақ жазуынан», «төте жазудан» басталды деп есептейміз.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Picture 5" descr="MCj041078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648" y="123825"/>
            <a:ext cx="1571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04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817" y="216024"/>
            <a:ext cx="9937104" cy="48519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kk-KZ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k-KZ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Жазу, графика,  әліпби ұғымдарының арасында </a:t>
            </a:r>
            <a:r>
              <a:rPr lang="kk-KZ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</a:t>
            </a:r>
            <a:r>
              <a:rPr lang="kk-KZ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 бар? </a:t>
            </a:r>
            <a:endParaRPr lang="kk-KZ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kk-KZ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ой-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айтқысы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мағлұматын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таңбалар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жеткізуді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(гр.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graphein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тырнау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салу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дегеннен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таңбалардың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белгілерінің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Әліпби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(гр. </a:t>
            </a:r>
            <a:r>
              <a:rPr lang="el-G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ἀλφάβητος –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нұсқасы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құрылмасын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тәртіп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таңбалар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символдар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Демек, аталған ұғымдар арасындағы байланыс – жазу,   қарам-қатынас орнатуда қолданылатын қажетті дүние екендіктерінде.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Picture 5" descr="MCj041078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623" y="217697"/>
            <a:ext cx="1331640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70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9496" y="260648"/>
            <a:ext cx="9361040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Оқылым тапсырмасы</a:t>
            </a: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 әрбір азатжолындағы мәліметтер </a:t>
            </a:r>
          </a:p>
          <a:p>
            <a:pPr marL="0" indent="0">
              <a:buNone/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бойынша сұрақтар дайындаңыздар;</a:t>
            </a:r>
          </a:p>
          <a:p>
            <a:pPr marL="0" indent="0">
              <a:buNone/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Мәтінде көтерілген негізгі мәселені анықтаңыздар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63552" y="3788120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мұқият, түсініп оқиды;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сауатты, жүйелі сұрақтар дайындайды;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 сөздерді орынды қолданады;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 көтерілген негізгі мәселені анықтайды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528808"/>
            <a:ext cx="10801200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b="1" i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ХХ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ғасырдың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10-жылдарына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дейін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қазақтың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өз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жазуы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болмаған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еді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Өзге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көршілес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түркі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халықтары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сияқты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қазақтар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да араб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таңбаларын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қолданып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келді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Араб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әліпбиі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қазақ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тілінің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дыбыстық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жүйесіне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сай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келмейтіндігін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бұл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таңбалармен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қазақ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сөздерін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дұрыс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сауатты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жазуға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мүмкіндіктің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аздығын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оқыту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ісінде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келтіретін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қиындығын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анық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байқаған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қазақ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зиялылары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ана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тіліміздің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өз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ж</a:t>
            </a: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зуын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жасау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керектігін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сөз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ете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бастайды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Әлеуметтік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пікірге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«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Айқап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» журналы мен «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Қазақ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»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газеті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де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үн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қосып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мақалалар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жариялайды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Ахмет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Байтұрсынұлы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қазақ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мектептерін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ашып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оқуды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қазақ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тілінде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жүргізу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үшін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ең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алдымен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ұлттық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жазуы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–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әліпбиі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болуы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қажет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деп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білді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Ғалым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өз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жобасын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ұсынып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оған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«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қазақ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жазуы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»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деген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айдар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тақты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Бұл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әліпбидің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негізі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араб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таңбалары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болғанымен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қазақ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тілінің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дыбыстық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жүйесіне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сәйкестендіріліп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жаңаша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түзілген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Қазақ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тілінде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жоқ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дыбыстардың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таңбала</a:t>
            </a: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ы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шығарылып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тасталған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араб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әліпбиінде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жоқ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кейбір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таңбалар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қосылған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мүлде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жаңа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әліпби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болды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1912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жылдардан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бастап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қолданыла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бастаған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әліпбиді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қазақ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жұртшылығы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әсіресе</a:t>
            </a: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мұғалімдер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қауымы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еш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талассыз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бірден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қабылдап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іс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жүзінде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қолданды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«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Қазақ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жазуы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»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Қазақстанда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17–18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жылдай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жақсы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қолданылып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енді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тұрақтай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бастағанда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күшпен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тарих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сахнасынан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түскенімен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мүлде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құрдымға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кеткен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жоқ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бұл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жазумен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қалдырылған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мол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мұра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қазіргі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мәдениетімізге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де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орасан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зор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қызмет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етіп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отыр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Қытайдағы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Иран мен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Ауғанстандағы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қандастарымыз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күні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бүгінге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дейін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Байтұрсынұлы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жазуын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қолданып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отыр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Рәбиға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Сыздық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6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404664"/>
            <a:ext cx="10657184" cy="48531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kk-KZ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Жауаптар:</a:t>
            </a:r>
          </a:p>
          <a:p>
            <a:pPr marL="0" indent="0" algn="just">
              <a:buNone/>
            </a:pPr>
            <a:endParaRPr lang="kk-KZ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Қазақтар өз жазуы болмағандықтан қай уақытқа дейін араб таңбасын қолданды?</a:t>
            </a:r>
          </a:p>
          <a:p>
            <a:pPr marL="457200" indent="-457200" algn="just">
              <a:buAutoNum type="arabicPeriod"/>
            </a:pP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Қазақ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зиялылары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ана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тіліміздің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өз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ж</a:t>
            </a:r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зуын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жасау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керектігін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сөз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ете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бастауының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себебі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неде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Қай басылымдарда осы тақырыптағы мақалалар жарияланды?</a:t>
            </a:r>
          </a:p>
          <a:p>
            <a:pPr marL="457200" indent="-457200" algn="just"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Ахмет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Байтұрсынұлы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қандай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жоба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ұсынды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Жаңа әліпбидің негізгі ерекшеліктері қандай?</a:t>
            </a:r>
          </a:p>
          <a:p>
            <a:pPr marL="457200" indent="-457200" algn="just"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Қазақ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жазуы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»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Қазақстанда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қанша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уақыт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жақсы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қолданыста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болды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Күні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бүгінге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дейін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Байтұрсынұлы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жазуын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қай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елдегі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қандастарымыз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бүгінге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дайін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қолдануда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 </a:t>
            </a:r>
          </a:p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91544" y="5089863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 көтерілген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мәселе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қазақ халқының өз ұлттық жазуының болу қажеттілігі  турасында.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432" y="1124744"/>
            <a:ext cx="8784977" cy="525658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kk-KZ" sz="6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Тыңдалым кезінде:</a:t>
            </a:r>
            <a:r>
              <a:rPr lang="kk-KZ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 Байтұрсынұлының жаңа қазақ әліпбиін жасауда сіңірген еңбегі туралы  мәтінді (03.</a:t>
            </a:r>
            <a:r>
              <a:rPr lang="kk-KZ" sz="6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kk-KZ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тыңдаңыздар.</a:t>
            </a:r>
          </a:p>
          <a:p>
            <a:pPr marL="0" indent="0">
              <a:buNone/>
            </a:pPr>
            <a:endParaRPr lang="kk-KZ" sz="6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6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Тыңдау барысында</a:t>
            </a:r>
            <a:r>
              <a:rPr lang="kk-KZ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k-KZ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мәліметтерді ой елегінен өткізе отырып,  негізгі ойды анықтаңыздар;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k-KZ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тірек сөздерді жазып отырыңыздар</a:t>
            </a:r>
          </a:p>
          <a:p>
            <a:pPr>
              <a:buFont typeface="Wingdings" panose="05000000000000000000" pitchFamily="2" charset="2"/>
              <a:buChar char="ü"/>
            </a:pPr>
            <a:endParaRPr lang="kk-KZ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6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 </a:t>
            </a: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kk-KZ" sz="5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 түсінеді;</a:t>
            </a:r>
            <a:endParaRPr lang="ru-RU" sz="5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kk-KZ" sz="5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талқылау жасайды;</a:t>
            </a:r>
            <a:endParaRPr lang="ru-RU" sz="5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kk-KZ" sz="5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тірек сөздерді жазып алады;</a:t>
            </a: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kk-KZ" sz="5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көтерілген мәселені болжайды;</a:t>
            </a:r>
            <a:endParaRPr lang="ru-RU" sz="5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kk-KZ" sz="5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тәрбиелік мақсатын ажыратады</a:t>
            </a:r>
            <a:endParaRPr lang="ru-RU" sz="5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ru-RU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Picture 5" descr="MCj041078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5" y="116632"/>
            <a:ext cx="1571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3672" y="193041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Тыңдалым тапсырмасы</a:t>
            </a:r>
          </a:p>
        </p:txBody>
      </p:sp>
    </p:spTree>
    <p:extLst>
      <p:ext uri="{BB962C8B-B14F-4D97-AF65-F5344CB8AC3E}">
        <p14:creationId xmlns:p14="http://schemas.microsoft.com/office/powerpoint/2010/main" val="39643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188640"/>
            <a:ext cx="10153128" cy="64807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7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ой:   </a:t>
            </a:r>
          </a:p>
          <a:p>
            <a:pPr marL="0" indent="0" algn="ctr">
              <a:buNone/>
            </a:pPr>
            <a:r>
              <a:rPr lang="kk-KZ" sz="6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А.Байтұрсынов кім? Оның басты еңбегі қандай?</a:t>
            </a:r>
          </a:p>
          <a:p>
            <a:pPr marL="0" indent="0">
              <a:buNone/>
            </a:pPr>
            <a:endParaRPr lang="kk-KZ" sz="5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Байтұрсынұлы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саналы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өмірін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тіліндегі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дыбыстар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зерттеп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жазба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лексикалық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шұбарлықтан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тілдердің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синтаксистік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ықпалынан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тазартумен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айналысып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ғылымын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дамытқан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ғұлама</a:t>
            </a: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kk-KZ" sz="4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7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Тірек </a:t>
            </a:r>
            <a:r>
              <a:rPr lang="kk-KZ" sz="7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сөздер:</a:t>
            </a:r>
          </a:p>
          <a:p>
            <a:pPr marL="0" indent="0" algn="just">
              <a:buNone/>
            </a:pPr>
            <a:r>
              <a:rPr lang="kk-KZ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 Байтұрсынұлы, белгілі ғалым, игі іс, шоқтығы биік еңбек, араб әліпбиі, өзгеріс, ұлттық деңгейге көтеру, тез сауаттану, халықты жаппай сауаттандыру, жазу – негізгі құрал, рухани деңгей, кедергілерді жою, реформалау, қазақ тілінің заңдылығы, өз тіліне икемдеу, үйлестіру, ежелеусіз төте оқу,  «төте жазу», Қазақ білімпаздары сьезі, 1910 жыл, 1912 жыл, 1924 </a:t>
            </a:r>
            <a:r>
              <a:rPr lang="kk-KZ" sz="5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endParaRPr lang="kk-KZ" sz="5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Picture 5" descr="MCj041078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169958"/>
            <a:ext cx="1571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01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311" y="260648"/>
            <a:ext cx="9793088" cy="64202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Жазылым тапсырмасы</a:t>
            </a:r>
          </a:p>
          <a:p>
            <a:pPr marL="0" indent="0" algn="ctr">
              <a:buNone/>
            </a:pPr>
            <a:endParaRPr lang="kk-K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Жазылым алдында: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Тезис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ұғымын, оның ерекшелігін еске түсіріп, пысықтаңыздар 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Тезис</a:t>
            </a:r>
            <a:r>
              <a:rPr lang="kk-KZ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 дәлелденуге тиісті негізгі ой;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ойдың 1-2 сөйлеммен қысқартылып берілуі;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тақырыптық сөйлем;</a:t>
            </a:r>
          </a:p>
          <a:p>
            <a:pPr marL="0" indent="0">
              <a:buNone/>
            </a:pPr>
            <a:r>
              <a:rPr lang="kk-K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тақырыпты, негізгі ойды ашуда дәлелдеуді қажет ететін қысқаша  ойдың аз сөйлеммен берілуі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Жазылым кезінде: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Тірек сөздерді, дәйексөздерді пайдалана отырып, мәтіннің баяндау желісін сақтап, әр бөлігінен алынған ақпараттардан жинақы мәтін (тезис)  жазыңыздар.</a:t>
            </a:r>
          </a:p>
          <a:p>
            <a:pPr marL="0" indent="0">
              <a:buNone/>
            </a:pPr>
            <a:endParaRPr lang="kk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kk-KZ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тірек сөздерді, дәйексөздерді қолданады;</a:t>
            </a: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kk-KZ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 баяндау желісін сақтайды;</a:t>
            </a: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kk-KZ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жинақы мәтін (тезис) жазады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Жазылымнан соң: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 мәтінді тексеріп, сапасына (стиліне, сауатына) қорытынды шығарыңыздар.</a:t>
            </a:r>
          </a:p>
          <a:p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" name="Picture 5" descr="MCj041078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32970"/>
            <a:ext cx="1571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3832" y="714375"/>
            <a:ext cx="5626968" cy="5026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</a:p>
          <a:p>
            <a:pPr marL="0" indent="0" algn="ctr">
              <a:buNone/>
            </a:pPr>
            <a:r>
              <a:rPr lang="kk-KZ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«Үйрете отырып үйренемін»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 сөздерді  А.Байтұрсынұлы ұсынған </a:t>
            </a:r>
            <a:r>
              <a:rPr lang="kk-K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төте жазу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әліпбиімен жазыңыз:</a:t>
            </a:r>
          </a:p>
          <a:p>
            <a:pPr marL="0" indent="0">
              <a:buNone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Ар, тал, тас, ор, нан, арлан, жаз, жұлдыз, шаң, алғыс, сән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" name="Picture 5" descr="MCj041078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50329"/>
            <a:ext cx="1571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sun9-14.userapi.com/c840539/v840539399/23e0a/imat813Jlv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0" y="764704"/>
            <a:ext cx="3456384" cy="520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5840" y="4221088"/>
            <a:ext cx="5374940" cy="1401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kk-KZ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 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төте жазудағы дыбыс таңбаларын әліпбиге қарай отырып ажырата алады;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төте жазумен жекелеген сөздерді жазады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6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1744" y="1196752"/>
            <a:ext cx="7200800" cy="4389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 бармақ - 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асты мәселе.  </a:t>
            </a:r>
            <a:r>
              <a:rPr lang="kk-K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 ең құнды мәселе  қандай болды?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алалы үйрек – 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ірлесу. </a:t>
            </a:r>
            <a:r>
              <a:rPr lang="kk-K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топта/жұпта қалай жұмыс жасадым? Кімге көмек бердім? Кімді риза еттім?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ртан терек – 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йлану. </a:t>
            </a:r>
            <a:r>
              <a:rPr lang="kk-K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бүгін қандай білім алып, белсенді іс-әрекет жасадым?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ылдыр шүмек – 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ынайылық. </a:t>
            </a:r>
            <a:r>
              <a:rPr lang="kk-K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маған ұнады ма? Неліктен?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ішкентай бөбек – 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өңіл-күй ахуалы. </a:t>
            </a:r>
            <a:r>
              <a:rPr lang="kk-K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сабақта өзімді қалай сезіндім?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2" name="AutoShape 2" descr="https://svgsilh.com/svg/297767-ff9800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svgsilh.com/svg/297767-ff9800.sv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svgsilh.com/svg/297767-ff9800.sv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://www.clipartbest.com/cliparts/Kcj/oRg/KcjoRgr9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1" y="1196752"/>
            <a:ext cx="332828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39616" y="170935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      </a:t>
            </a:r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«Бес саусақ»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7" name="Picture 3" descr="https://ds03.infourok.ru/uploads/ex/0245/00002954-120f2fe7/img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" r="2602" b="5274"/>
          <a:stretch/>
        </p:blipFill>
        <p:spPr bwMode="auto">
          <a:xfrm>
            <a:off x="5591944" y="4100187"/>
            <a:ext cx="3796108" cy="259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kordai.kz/wp-content/uploads/2014/08/90h70-alfavit-kopiya-kop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22" y="3307052"/>
            <a:ext cx="2555487" cy="339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44709" y="69770"/>
            <a:ext cx="4090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 тақырыбын болжау</a:t>
            </a:r>
            <a:endParaRPr lang="ru-RU" alt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9" name="Picture 5" descr="http://moldir-bulak.kz/wp-content/uploads/18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" t="8863" r="3141" b="12259"/>
          <a:stretch/>
        </p:blipFill>
        <p:spPr bwMode="auto">
          <a:xfrm>
            <a:off x="8544272" y="725652"/>
            <a:ext cx="2185806" cy="31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s://upload.wikimedia.org/wikipedia/commons/b/b7/Pashto_alphab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816612"/>
            <a:ext cx="3533103" cy="23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https://sun9-14.userapi.com/c840539/v840539399/23e0a/imat813Jlv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722748"/>
            <a:ext cx="23042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8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412776"/>
            <a:ext cx="8424936" cy="4176464"/>
          </a:xfrm>
        </p:spPr>
        <p:txBody>
          <a:bodyPr/>
          <a:lstStyle/>
          <a:p>
            <a:pPr marL="0" indent="0" algn="ctr">
              <a:buNone/>
            </a:pPr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тапсырма:</a:t>
            </a:r>
            <a:r>
              <a:rPr lang="kk-KZ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«Бұрын қолданған араб жазуын А.Байтұрсынұлы не үшін реформалады?» деген сұраққа жинақы мәтін </a:t>
            </a: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</a:p>
          <a:p>
            <a:pPr marL="0" indent="0" algn="ctr">
              <a:buNone/>
            </a:pP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(сөз саны – 80-100 сөз)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Picture 5" descr="MCj041078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94" y="44624"/>
            <a:ext cx="1571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06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568" y="838200"/>
            <a:ext cx="8003232" cy="5111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8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8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көп рахмет !!!</a:t>
            </a:r>
            <a:endParaRPr lang="ru-RU" sz="8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5" name="Picture 5" descr="MCj041078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3825"/>
            <a:ext cx="1571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7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560" y="404664"/>
            <a:ext cx="8075240" cy="4176464"/>
          </a:xfrm>
        </p:spPr>
        <p:txBody>
          <a:bodyPr>
            <a:normAutofit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kk-KZ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1-тапсырма:</a:t>
            </a:r>
            <a:r>
              <a:rPr lang="kk-KZ" alt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altLang="ru-RU" sz="24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Жылдам тап</a:t>
            </a:r>
            <a:r>
              <a:rPr lang="kk-KZ" altLang="ru-RU" sz="24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kk-KZ" alt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85273"/>
              </p:ext>
            </p:extLst>
          </p:nvPr>
        </p:nvGraphicFramePr>
        <p:xfrm>
          <a:off x="2032720" y="1224357"/>
          <a:ext cx="8280920" cy="335677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85960">
                  <a:extLst>
                    <a:ext uri="{9D8B030D-6E8A-4147-A177-3AD203B41FA5}">
                      <a16:colId xmlns:a16="http://schemas.microsoft.com/office/drawing/2014/main" val="3598059362"/>
                    </a:ext>
                  </a:extLst>
                </a:gridCol>
                <a:gridCol w="4094960">
                  <a:extLst>
                    <a:ext uri="{9D8B030D-6E8A-4147-A177-3AD203B41FA5}">
                      <a16:colId xmlns:a16="http://schemas.microsoft.com/office/drawing/2014/main" val="2594190292"/>
                    </a:ext>
                  </a:extLst>
                </a:gridCol>
              </a:tblGrid>
              <a:tr h="837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 жылға дейін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Орыс графикасына негізделген қазақ жазуы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85593"/>
                  </a:ext>
                </a:extLst>
              </a:tr>
              <a:tr h="1093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1929–1940 жылдар аралығында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Латын графикасына негізделген қазақ жазуы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127156"/>
                  </a:ext>
                </a:extLst>
              </a:tr>
              <a:tr h="1425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1940 жылдан қазірге дейін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Араб жазуы және А.Байтұрсынұлының төте жазуы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248907"/>
                  </a:ext>
                </a:extLst>
              </a:tr>
            </a:tbl>
          </a:graphicData>
        </a:graphic>
      </p:graphicFrame>
      <p:pic>
        <p:nvPicPr>
          <p:cNvPr id="6" name="Picture 5" descr="MCj041078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196472"/>
            <a:ext cx="1571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5680" y="4785523"/>
            <a:ext cx="4464496" cy="190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ru-RU" dirty="0"/>
              <a:t>: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 жылдам сәйкестендіреді;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әліпби түрлерін ажыратады;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 болжайды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0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6947" y="398803"/>
            <a:ext cx="8075240" cy="4853136"/>
          </a:xfrm>
        </p:spPr>
        <p:txBody>
          <a:bodyPr>
            <a:normAutofit/>
          </a:bodyPr>
          <a:lstStyle/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kk-KZ" alt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kk-KZ" alt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Жауабы: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282833"/>
              </p:ext>
            </p:extLst>
          </p:nvPr>
        </p:nvGraphicFramePr>
        <p:xfrm>
          <a:off x="1919536" y="1772818"/>
          <a:ext cx="7920880" cy="396758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3598059362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594190292"/>
                    </a:ext>
                  </a:extLst>
                </a:gridCol>
              </a:tblGrid>
              <a:tr h="1100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 жылға дейін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Латын графикасына негізделген қазақ жазуы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85593"/>
                  </a:ext>
                </a:extLst>
              </a:tr>
              <a:tr h="1433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1929–1940 жылдар аралығында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Араб жазуы және А.Байтұрсынұлының төте жазуы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127156"/>
                  </a:ext>
                </a:extLst>
              </a:tr>
              <a:tr h="1433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1940 жылдан қазірге дейін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kk-KZ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Орыс графикасына негізделген қазақ жазуы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ru-RU" alt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248907"/>
                  </a:ext>
                </a:extLst>
              </a:tr>
            </a:tbl>
          </a:graphicData>
        </a:graphic>
      </p:graphicFrame>
      <p:pic>
        <p:nvPicPr>
          <p:cNvPr id="6" name="Picture 5" descr="MCj041078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5" y="188640"/>
            <a:ext cx="1571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89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521296"/>
            <a:ext cx="11449271" cy="6336704"/>
          </a:xfrm>
        </p:spPr>
        <p:txBody>
          <a:bodyPr>
            <a:normAutofit fontScale="70000" lnSpcReduction="20000"/>
          </a:bodyPr>
          <a:lstStyle/>
          <a:p>
            <a:pPr marL="0" indent="0" fontAlgn="t">
              <a:buNone/>
            </a:pP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Бөлім: </a:t>
            </a:r>
          </a:p>
          <a:p>
            <a:pPr marL="0" indent="0" fontAlgn="t">
              <a:buNone/>
            </a:pPr>
            <a:r>
              <a:rPr lang="kk-KZ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Көне түркі жазбалары және қазақ жазуы. Орфография 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kk-K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kk-KZ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 Байтұрсынұлы түзген «Қазақ жазуы»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kk-KZ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 қол жеткізілетін оқу мақсаттары: 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8.1.1.1 </a:t>
            </a:r>
            <a:r>
              <a:rPr lang="kk-KZ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Мәтіннен алынған дәйексөздерге, үзінділерге сүйене отырып, көтерілетін мәселені болжау;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kk-KZ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8.3.5.1 Оқылым және тыңдалым материалдары бойынша мәтіннің баяндау желісін сақтап, әр бөлігінен алынған ақпараттардан жинақы мәтін (аннотация, тезис) жазу. </a:t>
            </a:r>
          </a:p>
          <a:p>
            <a:pPr fontAlgn="t"/>
            <a:endParaRPr lang="kk-K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Ойлау деңгейлері:        </a:t>
            </a:r>
            <a:r>
              <a:rPr lang="kk-KZ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Білу,   түсіну,    қолдану</a:t>
            </a:r>
          </a:p>
          <a:p>
            <a:pPr fontAlgn="t"/>
            <a:endParaRPr lang="kk-KZ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kk-KZ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көтерілген мәселені болжайды;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kk-KZ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ақпараттарды іріктейді; 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kk-KZ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тірек сөздерді анықтайды;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kk-KZ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мәтіннің баяндау желісін сақтайды;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kk-KZ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жинақы мәтін (тезис) жазады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Picture 5" descr="MCj041078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775" y="260648"/>
            <a:ext cx="1571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1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436082"/>
              </p:ext>
            </p:extLst>
          </p:nvPr>
        </p:nvGraphicFramePr>
        <p:xfrm>
          <a:off x="623392" y="497363"/>
          <a:ext cx="9793089" cy="627915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016225">
                  <a:extLst>
                    <a:ext uri="{9D8B030D-6E8A-4147-A177-3AD203B41FA5}">
                      <a16:colId xmlns:a16="http://schemas.microsoft.com/office/drawing/2014/main" val="2071537868"/>
                    </a:ext>
                  </a:extLst>
                </a:gridCol>
                <a:gridCol w="5749029">
                  <a:extLst>
                    <a:ext uri="{9D8B030D-6E8A-4147-A177-3AD203B41FA5}">
                      <a16:colId xmlns:a16="http://schemas.microsoft.com/office/drawing/2014/main" val="2444422883"/>
                    </a:ext>
                  </a:extLst>
                </a:gridCol>
                <a:gridCol w="2027835">
                  <a:extLst>
                    <a:ext uri="{9D8B030D-6E8A-4147-A177-3AD203B41FA5}">
                      <a16:colId xmlns:a16="http://schemas.microsoft.com/office/drawing/2014/main" val="3825205341"/>
                    </a:ext>
                  </a:extLst>
                </a:gridCol>
              </a:tblGrid>
              <a:tr h="276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endParaRPr lang="ru-RU" sz="1600" b="1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дескриптор</a:t>
                      </a:r>
                      <a:endParaRPr lang="ru-RU" sz="1600" b="1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1" marR="66261" marT="0" marB="0"/>
                </a:tc>
                <a:extLst>
                  <a:ext uri="{0D108BD9-81ED-4DB2-BD59-A6C34878D82A}">
                    <a16:rowId xmlns:a16="http://schemas.microsoft.com/office/drawing/2014/main" val="2845943046"/>
                  </a:ext>
                </a:extLst>
              </a:tr>
              <a:tr h="1106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Тақырыпты</a:t>
                      </a:r>
                      <a:r>
                        <a:rPr lang="kk-KZ" sz="1600" b="1" i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болжау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тапсырмасы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тапсырманы жылдам сәйкестендіреді;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әліпби түрлерін ажыратады;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тақырыпты болжайды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1" marR="66261" marT="0" marB="0"/>
                </a:tc>
                <a:extLst>
                  <a:ext uri="{0D108BD9-81ED-4DB2-BD59-A6C34878D82A}">
                    <a16:rowId xmlns:a16="http://schemas.microsoft.com/office/drawing/2014/main" val="425754490"/>
                  </a:ext>
                </a:extLst>
              </a:tr>
              <a:tr h="1277174">
                <a:tc>
                  <a:txBody>
                    <a:bodyPr/>
                    <a:lstStyle/>
                    <a:p>
                      <a:r>
                        <a:rPr lang="kk-KZ" sz="16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Оқылым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тапсырмасы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мәтінді мұқият, түсініп оқиды;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сауатты, жүйелі  сұрақтар дайындайды;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 сөздерді орынды қолданады;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мәтінде көтерілген негізгі мәселені анықтайды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864806"/>
                  </a:ext>
                </a:extLst>
              </a:tr>
              <a:tr h="14695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Тыңдалым</a:t>
                      </a:r>
                      <a:r>
                        <a:rPr lang="kk-KZ" sz="16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тапсырмасы</a:t>
                      </a:r>
                      <a:endParaRPr lang="kk-KZ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мазмұнын түсінеді;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жұптасып талқылау жасайды;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көтерілген мәселені болжайды;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тірек сөздерді жазып алады;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тәрбиелік мақсатын ажыратады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872714"/>
                  </a:ext>
                </a:extLst>
              </a:tr>
              <a:tr h="1106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Жазылым</a:t>
                      </a:r>
                      <a:r>
                        <a:rPr lang="kk-KZ" sz="1600" b="1" i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6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тапсырмасы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тірек сөздерді қолданады;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мәтіннің баяндау желісін сақтайды;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жинақы мәтін (тезис) жазады</a:t>
                      </a: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743657"/>
                  </a:ext>
                </a:extLst>
              </a:tr>
              <a:tr h="10086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 жұмыс</a:t>
                      </a:r>
                      <a:endParaRPr lang="ru-RU" sz="16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төте жазудағы дыбыс таңбаларын әліпбиге қарай отырып ажырата алады;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төте жазумен жекелеген сөздерді жазады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67697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71664" y="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Өзін-өзі тексеру парағы</a:t>
            </a:r>
            <a:endParaRPr lang="ru-RU" sz="2800" b="1" dirty="0"/>
          </a:p>
        </p:txBody>
      </p:sp>
      <p:pic>
        <p:nvPicPr>
          <p:cNvPr id="7" name="Рисунок 6" descr="ÐÐ°ÑÑÐ¸Ð½ÐºÐ¸ Ð¿Ð¾ Ð·Ð°Ð¿ÑÐ¾ÑÑ ÑÐ¼Ð°Ð¹Ð»Ð¸Ðº ÑÑÑÐµÑÑÐµÑÑ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009293" y="1052736"/>
            <a:ext cx="831123" cy="7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" descr="ÐÐ°ÑÑÐ¸Ð½ÐºÐ¸ Ð¿Ð¾ Ð·Ð°Ð¿ÑÐ¾ÑÑ ÑÐ¼Ð°Ð¹Ð»Ð¸Ðº ÑÑÑÐµÑÑÐµÑÑ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294" y="2164903"/>
            <a:ext cx="1047147" cy="85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135" y="3532221"/>
            <a:ext cx="875853" cy="9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2" descr="ÐÐ°ÑÑÐ¸Ð½ÐºÐ¸ Ð¿Ð¾ Ð·Ð°Ð¿ÑÐ¾ÑÑ ÑÐ¼Ð°Ð¹Ð»Ð¸Ðº ÑÑÑÐµÑÑÐµÑÑ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14" y="5767909"/>
            <a:ext cx="910986" cy="83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2" descr="ÐÐ°ÑÑÐ¸Ð½ÐºÐ¸ Ð¿Ð¾ Ð·Ð°Ð¿ÑÐ¾ÑÑ ÑÐ¼Ð°Ð¹Ð»Ð¸Ðº ÑÑÑÐµÑÑÐµÑÑ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41" y="4830734"/>
            <a:ext cx="910986" cy="83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4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4195" y="4294292"/>
            <a:ext cx="7938229" cy="1222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5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5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5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Picture 2" descr="https://abai.kz/content/uploads/2019/09/1767d1bcddbfddc81dca365ec2ca2b1a-1000x_-1-1000x_.jpg?token=9fe3ac3dd7816272369e656f3a6220b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6382"/>
          <a:stretch/>
        </p:blipFill>
        <p:spPr bwMode="auto">
          <a:xfrm>
            <a:off x="2711624" y="1124744"/>
            <a:ext cx="5201342" cy="308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MCj041078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172355"/>
            <a:ext cx="1571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03512" y="428800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Ахмет Байтұрсынов кім?</a:t>
            </a:r>
          </a:p>
          <a:p>
            <a:pPr lvl="0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Туған халқы үшін қандай еңбектер атқарды?</a:t>
            </a:r>
          </a:p>
          <a:p>
            <a:pPr lvl="0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Қазақ жазуының бастау арнасы қай жазу болып саналады?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Жазу, графика,  әліпби ұғымдарының арасында қандай </a:t>
            </a:r>
          </a:p>
          <a:p>
            <a:pPr lvl="0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байланыс бар?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5640" y="425065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«Біліміңді сынап көр...»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416" y="1052736"/>
            <a:ext cx="7056784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Ахмет Байтұрсынов кім?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Байтұрсынұлы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—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әдебиеттану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ғылымдарының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салушы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ғалым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жазудың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реформаторы,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түркітанушы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публицист, 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ағартушы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аудармашы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қайраткері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20-ғасырдың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басындағы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ұлт-азаттық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жетекшілерінің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 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Алаш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Орда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өкіметінің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мүшесі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Picture 2" descr="Baitursynu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367" y="1196752"/>
            <a:ext cx="2641866" cy="349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9616" y="19517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жауаптар: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18651-A971-4D93-8CE8-FAA8B920D91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" name="Picture 9" descr="https://sun9-14.userapi.com/c840539/v840539399/23e0a/imat813Jl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64" y="3573017"/>
            <a:ext cx="2637994" cy="306587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qazyna.kz/upload/images/20290_6300_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9" t="11339" r="28849" b="9280"/>
          <a:stretch/>
        </p:blipFill>
        <p:spPr bwMode="auto">
          <a:xfrm>
            <a:off x="6698537" y="3977343"/>
            <a:ext cx="1728192" cy="2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z.semgu.kz/e-lib/images/docs/images/Baitursinov/021220090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12" y="3977343"/>
            <a:ext cx="1656184" cy="25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an.semgu.kz/e-lib/images/docs/images/Baitursinov/021220090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271" y="3977343"/>
            <a:ext cx="1791730" cy="2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s02.infourok.ru/uploads/ex/07ef/0001195e-9378ad46/img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5556" r="28038" b="5556"/>
          <a:stretch/>
        </p:blipFill>
        <p:spPr bwMode="auto">
          <a:xfrm>
            <a:off x="5130124" y="747615"/>
            <a:ext cx="2291787" cy="282540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08493" y="162945"/>
            <a:ext cx="6735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Туған халқы үшін қандай еңбектер атқарды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64" name="Picture 16" descr="https://upload.wikimedia.org/wikipedia/kk/thumb/d/d2/%D2%9A%D0%B0%D0%B7%D0%B0%D2%9B%D1%88%D0%B0_%D3%99%D0%BB%D1%96%D0%BF%D0%BF%D0%B5.jpg/800px-%D2%9A%D0%B0%D0%B7%D0%B0%D2%9B%D1%88%D0%B0_%D3%99%D0%BB%D1%96%D0%BF%D0%BF%D0%B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524" y="747615"/>
            <a:ext cx="2285022" cy="282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torage.yvision.kz/images/publication/covers/d2/d24f7a14c6b937f8482b2ad44fff83ae_310_15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747616"/>
            <a:ext cx="3332026" cy="266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5041</TotalTime>
  <Words>1436</Words>
  <Application>Microsoft Office PowerPoint</Application>
  <PresentationFormat>Широкоэкранный</PresentationFormat>
  <Paragraphs>209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Malgun Gothic</vt:lpstr>
      <vt:lpstr>Arial</vt:lpstr>
      <vt:lpstr>Calibri</vt:lpstr>
      <vt:lpstr>Courier New</vt:lpstr>
      <vt:lpstr>Symbol</vt:lpstr>
      <vt:lpstr>Times New Roman</vt:lpstr>
      <vt:lpstr>Wingdings</vt:lpstr>
      <vt:lpstr>Сеть</vt:lpstr>
      <vt:lpstr>Thermal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user</cp:lastModifiedBy>
  <cp:revision>228</cp:revision>
  <dcterms:created xsi:type="dcterms:W3CDTF">2017-06-12T16:36:24Z</dcterms:created>
  <dcterms:modified xsi:type="dcterms:W3CDTF">2020-12-22T06:52:01Z</dcterms:modified>
</cp:coreProperties>
</file>