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52DD5-B839-4270-A31A-C62314764BCB}" type="doc">
      <dgm:prSet loTypeId="urn:microsoft.com/office/officeart/2005/8/layout/vProcess5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C6E8120A-1CAE-4D6E-9D1C-F667771DFEE7}">
      <dgm:prSet phldrT="[Текст]"/>
      <dgm:spPr/>
      <dgm:t>
        <a:bodyPr/>
        <a:lstStyle/>
        <a:p>
          <a:r>
            <a:rPr lang="kk-KZ" dirty="0" smtClean="0"/>
            <a:t>Өлең жаттау</a:t>
          </a:r>
          <a:endParaRPr lang="ru-RU" dirty="0"/>
        </a:p>
      </dgm:t>
    </dgm:pt>
    <dgm:pt modelId="{36A34DE6-BFEC-4F22-9DA6-AE455AE0105E}" type="parTrans" cxnId="{98E9C020-A05D-497A-9FB4-9586781F2DFC}">
      <dgm:prSet/>
      <dgm:spPr/>
      <dgm:t>
        <a:bodyPr/>
        <a:lstStyle/>
        <a:p>
          <a:endParaRPr lang="ru-RU"/>
        </a:p>
      </dgm:t>
    </dgm:pt>
    <dgm:pt modelId="{3278F4C4-48DA-49B7-AF24-1F4B9B40333C}" type="sibTrans" cxnId="{98E9C020-A05D-497A-9FB4-9586781F2DFC}">
      <dgm:prSet/>
      <dgm:spPr/>
      <dgm:t>
        <a:bodyPr/>
        <a:lstStyle/>
        <a:p>
          <a:endParaRPr lang="ru-RU"/>
        </a:p>
      </dgm:t>
    </dgm:pt>
    <dgm:pt modelId="{14C7A5D3-02C3-47A9-8CD2-874F20429CC3}">
      <dgm:prSet phldrT="[Текст]"/>
      <dgm:spPr/>
      <dgm:t>
        <a:bodyPr/>
        <a:lstStyle/>
        <a:p>
          <a:r>
            <a:rPr lang="kk-KZ" dirty="0" smtClean="0"/>
            <a:t>Өлең құрылысын талдау алу</a:t>
          </a:r>
          <a:endParaRPr lang="ru-RU" dirty="0"/>
        </a:p>
      </dgm:t>
    </dgm:pt>
    <dgm:pt modelId="{9FDD3788-F6CC-479C-BE4D-BC8732CAE65B}" type="parTrans" cxnId="{7FDABEF4-DDD0-418D-B100-E52824903ABD}">
      <dgm:prSet/>
      <dgm:spPr/>
      <dgm:t>
        <a:bodyPr/>
        <a:lstStyle/>
        <a:p>
          <a:endParaRPr lang="ru-RU"/>
        </a:p>
      </dgm:t>
    </dgm:pt>
    <dgm:pt modelId="{C68E022C-B8F5-4321-B977-BE12F9B1891C}" type="sibTrans" cxnId="{7FDABEF4-DDD0-418D-B100-E52824903ABD}">
      <dgm:prSet/>
      <dgm:spPr/>
      <dgm:t>
        <a:bodyPr/>
        <a:lstStyle/>
        <a:p>
          <a:endParaRPr lang="ru-RU"/>
        </a:p>
      </dgm:t>
    </dgm:pt>
    <dgm:pt modelId="{BBE68CDE-2148-4C22-B036-E528F8E3614E}">
      <dgm:prSet phldrT="[Текст]"/>
      <dgm:spPr/>
      <dgm:t>
        <a:bodyPr/>
        <a:lstStyle/>
        <a:p>
          <a:r>
            <a:rPr lang="kk-KZ" dirty="0" smtClean="0"/>
            <a:t>Ұйқасты үйрену</a:t>
          </a:r>
          <a:endParaRPr lang="ru-RU" dirty="0"/>
        </a:p>
      </dgm:t>
    </dgm:pt>
    <dgm:pt modelId="{2C9016F9-8075-4129-BD2B-D1E60DB1D494}" type="parTrans" cxnId="{075714CD-7B0A-459B-AAEA-D8F090DC6A1E}">
      <dgm:prSet/>
      <dgm:spPr/>
      <dgm:t>
        <a:bodyPr/>
        <a:lstStyle/>
        <a:p>
          <a:endParaRPr lang="ru-RU"/>
        </a:p>
      </dgm:t>
    </dgm:pt>
    <dgm:pt modelId="{74980FD4-1B4D-4E95-9B17-AB7A8C226CD1}" type="sibTrans" cxnId="{075714CD-7B0A-459B-AAEA-D8F090DC6A1E}">
      <dgm:prSet/>
      <dgm:spPr/>
      <dgm:t>
        <a:bodyPr/>
        <a:lstStyle/>
        <a:p>
          <a:endParaRPr lang="ru-RU"/>
        </a:p>
      </dgm:t>
    </dgm:pt>
    <dgm:pt modelId="{168AF712-920A-4E06-87EE-EE2A25572785}" type="pres">
      <dgm:prSet presAssocID="{9CA52DD5-B839-4270-A31A-C62314764BC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2B2312-99D4-4B5F-93D0-B2424800BF2E}" type="pres">
      <dgm:prSet presAssocID="{9CA52DD5-B839-4270-A31A-C62314764BCB}" presName="dummyMaxCanvas" presStyleCnt="0">
        <dgm:presLayoutVars/>
      </dgm:prSet>
      <dgm:spPr/>
    </dgm:pt>
    <dgm:pt modelId="{0B22E2D7-6178-4E5D-83A3-775A2B8748A4}" type="pres">
      <dgm:prSet presAssocID="{9CA52DD5-B839-4270-A31A-C62314764BCB}" presName="ThreeNodes_1" presStyleLbl="node1" presStyleIdx="0" presStyleCnt="3" custScaleY="41406" custLinFactNeighborX="1701" custLinFactNeighborY="-5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CBB20-71AA-40E0-89A9-9FC355351813}" type="pres">
      <dgm:prSet presAssocID="{9CA52DD5-B839-4270-A31A-C62314764BCB}" presName="ThreeNodes_2" presStyleLbl="node1" presStyleIdx="1" presStyleCnt="3" custScaleY="53388" custLinFactNeighborX="10800" custLinFactNeighborY="-22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9A693-CB68-4A4B-8156-4673EB783F2B}" type="pres">
      <dgm:prSet presAssocID="{9CA52DD5-B839-4270-A31A-C62314764BCB}" presName="ThreeNodes_3" presStyleLbl="node1" presStyleIdx="2" presStyleCnt="3" custScaleX="101289" custScaleY="52345" custLinFactNeighborX="-20816" custLinFactNeighborY="-52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E204F-38EC-4A6F-B42E-C78418F4FE58}" type="pres">
      <dgm:prSet presAssocID="{9CA52DD5-B839-4270-A31A-C62314764BCB}" presName="ThreeConn_1-2" presStyleLbl="fgAccFollowNode1" presStyleIdx="0" presStyleCnt="2" custAng="0" custFlipVert="0" custScaleX="115469" custScaleY="80928" custLinFactNeighborX="-17359" custLinFactNeighborY="-27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FBF04-479D-472F-880A-6B812DAB2840}" type="pres">
      <dgm:prSet presAssocID="{9CA52DD5-B839-4270-A31A-C62314764BCB}" presName="ThreeConn_2-3" presStyleLbl="fgAccFollowNode1" presStyleIdx="1" presStyleCnt="2" custScaleY="62262" custLinFactNeighborX="-43626" custLinFactNeighborY="-61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A2697-921D-4A6C-8F91-4190F66DFB5E}" type="pres">
      <dgm:prSet presAssocID="{9CA52DD5-B839-4270-A31A-C62314764BC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8B962-7FFB-49A5-85F5-FFBE1132A076}" type="pres">
      <dgm:prSet presAssocID="{9CA52DD5-B839-4270-A31A-C62314764BC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21A89-97A5-40CE-A894-10D6F97987CE}" type="pres">
      <dgm:prSet presAssocID="{9CA52DD5-B839-4270-A31A-C62314764BC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65BC0B-E475-4CE1-A803-961EBC9530AF}" type="presOf" srcId="{9CA52DD5-B839-4270-A31A-C62314764BCB}" destId="{168AF712-920A-4E06-87EE-EE2A25572785}" srcOrd="0" destOrd="0" presId="urn:microsoft.com/office/officeart/2005/8/layout/vProcess5"/>
    <dgm:cxn modelId="{98E9C020-A05D-497A-9FB4-9586781F2DFC}" srcId="{9CA52DD5-B839-4270-A31A-C62314764BCB}" destId="{C6E8120A-1CAE-4D6E-9D1C-F667771DFEE7}" srcOrd="0" destOrd="0" parTransId="{36A34DE6-BFEC-4F22-9DA6-AE455AE0105E}" sibTransId="{3278F4C4-48DA-49B7-AF24-1F4B9B40333C}"/>
    <dgm:cxn modelId="{6880D2EC-A443-4DF8-A5FF-3A6B67719F2B}" type="presOf" srcId="{C68E022C-B8F5-4321-B977-BE12F9B1891C}" destId="{519FBF04-479D-472F-880A-6B812DAB2840}" srcOrd="0" destOrd="0" presId="urn:microsoft.com/office/officeart/2005/8/layout/vProcess5"/>
    <dgm:cxn modelId="{034250C1-C3B2-4AAA-9EF7-4E95EC1DAFAD}" type="presOf" srcId="{3278F4C4-48DA-49B7-AF24-1F4B9B40333C}" destId="{245E204F-38EC-4A6F-B42E-C78418F4FE58}" srcOrd="0" destOrd="0" presId="urn:microsoft.com/office/officeart/2005/8/layout/vProcess5"/>
    <dgm:cxn modelId="{326B40CD-EFDC-4C94-BDC7-A56C0A6B85CF}" type="presOf" srcId="{C6E8120A-1CAE-4D6E-9D1C-F667771DFEE7}" destId="{0B22E2D7-6178-4E5D-83A3-775A2B8748A4}" srcOrd="0" destOrd="0" presId="urn:microsoft.com/office/officeart/2005/8/layout/vProcess5"/>
    <dgm:cxn modelId="{D86BE2DF-314E-4DEF-8DE0-0CC61C93CCA0}" type="presOf" srcId="{BBE68CDE-2148-4C22-B036-E528F8E3614E}" destId="{EBD21A89-97A5-40CE-A894-10D6F97987CE}" srcOrd="1" destOrd="0" presId="urn:microsoft.com/office/officeart/2005/8/layout/vProcess5"/>
    <dgm:cxn modelId="{7FDABEF4-DDD0-418D-B100-E52824903ABD}" srcId="{9CA52DD5-B839-4270-A31A-C62314764BCB}" destId="{14C7A5D3-02C3-47A9-8CD2-874F20429CC3}" srcOrd="1" destOrd="0" parTransId="{9FDD3788-F6CC-479C-BE4D-BC8732CAE65B}" sibTransId="{C68E022C-B8F5-4321-B977-BE12F9B1891C}"/>
    <dgm:cxn modelId="{D3209E5E-6EBB-4FE1-A99F-A72BF6433DAC}" type="presOf" srcId="{BBE68CDE-2148-4C22-B036-E528F8E3614E}" destId="{CA19A693-CB68-4A4B-8156-4673EB783F2B}" srcOrd="0" destOrd="0" presId="urn:microsoft.com/office/officeart/2005/8/layout/vProcess5"/>
    <dgm:cxn modelId="{075714CD-7B0A-459B-AAEA-D8F090DC6A1E}" srcId="{9CA52DD5-B839-4270-A31A-C62314764BCB}" destId="{BBE68CDE-2148-4C22-B036-E528F8E3614E}" srcOrd="2" destOrd="0" parTransId="{2C9016F9-8075-4129-BD2B-D1E60DB1D494}" sibTransId="{74980FD4-1B4D-4E95-9B17-AB7A8C226CD1}"/>
    <dgm:cxn modelId="{7E4FD012-922E-45EE-9BFE-732558AD362B}" type="presOf" srcId="{C6E8120A-1CAE-4D6E-9D1C-F667771DFEE7}" destId="{FF3A2697-921D-4A6C-8F91-4190F66DFB5E}" srcOrd="1" destOrd="0" presId="urn:microsoft.com/office/officeart/2005/8/layout/vProcess5"/>
    <dgm:cxn modelId="{58D9CDEE-24F3-4FA8-9761-A7CE0768CB3D}" type="presOf" srcId="{14C7A5D3-02C3-47A9-8CD2-874F20429CC3}" destId="{2BF8B962-7FFB-49A5-85F5-FFBE1132A076}" srcOrd="1" destOrd="0" presId="urn:microsoft.com/office/officeart/2005/8/layout/vProcess5"/>
    <dgm:cxn modelId="{537BD520-4CB1-46DD-B287-51CBDFB5F543}" type="presOf" srcId="{14C7A5D3-02C3-47A9-8CD2-874F20429CC3}" destId="{0D4CBB20-71AA-40E0-89A9-9FC355351813}" srcOrd="0" destOrd="0" presId="urn:microsoft.com/office/officeart/2005/8/layout/vProcess5"/>
    <dgm:cxn modelId="{C1D77BEB-1FBD-4BCA-81B5-958280E7DE9F}" type="presParOf" srcId="{168AF712-920A-4E06-87EE-EE2A25572785}" destId="{632B2312-99D4-4B5F-93D0-B2424800BF2E}" srcOrd="0" destOrd="0" presId="urn:microsoft.com/office/officeart/2005/8/layout/vProcess5"/>
    <dgm:cxn modelId="{CCD93F5A-CC3A-42E2-AFC4-643EAB97BA38}" type="presParOf" srcId="{168AF712-920A-4E06-87EE-EE2A25572785}" destId="{0B22E2D7-6178-4E5D-83A3-775A2B8748A4}" srcOrd="1" destOrd="0" presId="urn:microsoft.com/office/officeart/2005/8/layout/vProcess5"/>
    <dgm:cxn modelId="{3486EDDB-8C8D-49E9-956D-FEE08A1AF0C1}" type="presParOf" srcId="{168AF712-920A-4E06-87EE-EE2A25572785}" destId="{0D4CBB20-71AA-40E0-89A9-9FC355351813}" srcOrd="2" destOrd="0" presId="urn:microsoft.com/office/officeart/2005/8/layout/vProcess5"/>
    <dgm:cxn modelId="{861E5671-3C7A-4493-A28B-C3BCC6D3350A}" type="presParOf" srcId="{168AF712-920A-4E06-87EE-EE2A25572785}" destId="{CA19A693-CB68-4A4B-8156-4673EB783F2B}" srcOrd="3" destOrd="0" presId="urn:microsoft.com/office/officeart/2005/8/layout/vProcess5"/>
    <dgm:cxn modelId="{88FA1010-16E8-4314-B790-DDEB2537F5EA}" type="presParOf" srcId="{168AF712-920A-4E06-87EE-EE2A25572785}" destId="{245E204F-38EC-4A6F-B42E-C78418F4FE58}" srcOrd="4" destOrd="0" presId="urn:microsoft.com/office/officeart/2005/8/layout/vProcess5"/>
    <dgm:cxn modelId="{C195388F-F2D6-49F6-B0F6-55A9D9B7851F}" type="presParOf" srcId="{168AF712-920A-4E06-87EE-EE2A25572785}" destId="{519FBF04-479D-472F-880A-6B812DAB2840}" srcOrd="5" destOrd="0" presId="urn:microsoft.com/office/officeart/2005/8/layout/vProcess5"/>
    <dgm:cxn modelId="{08B5A8D8-8F93-44DB-8D4F-09FAD41840B1}" type="presParOf" srcId="{168AF712-920A-4E06-87EE-EE2A25572785}" destId="{FF3A2697-921D-4A6C-8F91-4190F66DFB5E}" srcOrd="6" destOrd="0" presId="urn:microsoft.com/office/officeart/2005/8/layout/vProcess5"/>
    <dgm:cxn modelId="{DD51EDE4-7BA2-4236-BCC7-8C77266427BF}" type="presParOf" srcId="{168AF712-920A-4E06-87EE-EE2A25572785}" destId="{2BF8B962-7FFB-49A5-85F5-FFBE1132A076}" srcOrd="7" destOrd="0" presId="urn:microsoft.com/office/officeart/2005/8/layout/vProcess5"/>
    <dgm:cxn modelId="{0250B348-A3FA-4C2F-A1DD-54B34799AFBB}" type="presParOf" srcId="{168AF712-920A-4E06-87EE-EE2A25572785}" destId="{EBD21A89-97A5-40CE-A894-10D6F97987C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AFC45-A119-4208-B032-EB332D3826BD}" type="doc">
      <dgm:prSet loTypeId="urn:microsoft.com/office/officeart/2005/8/layout/vProcess5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C4B747D1-9C42-4115-876B-44EF97FC9C98}">
      <dgm:prSet phldrT="[Текст]"/>
      <dgm:spPr/>
      <dgm:t>
        <a:bodyPr/>
        <a:lstStyle/>
        <a:p>
          <a:r>
            <a:rPr lang="kk-KZ" dirty="0" smtClean="0"/>
            <a:t>Көркем өлең жазу</a:t>
          </a:r>
          <a:endParaRPr lang="ru-RU" dirty="0"/>
        </a:p>
      </dgm:t>
    </dgm:pt>
    <dgm:pt modelId="{85568364-01F0-4786-976E-CD5535FB69A1}" type="parTrans" cxnId="{12F93828-23A1-4605-9F13-00329FBEC160}">
      <dgm:prSet/>
      <dgm:spPr/>
      <dgm:t>
        <a:bodyPr/>
        <a:lstStyle/>
        <a:p>
          <a:endParaRPr lang="ru-RU"/>
        </a:p>
      </dgm:t>
    </dgm:pt>
    <dgm:pt modelId="{4A70475F-CFB8-433A-A7C8-497808DFA098}" type="sibTrans" cxnId="{12F93828-23A1-4605-9F13-00329FBEC160}">
      <dgm:prSet/>
      <dgm:spPr/>
      <dgm:t>
        <a:bodyPr/>
        <a:lstStyle/>
        <a:p>
          <a:endParaRPr lang="ru-RU"/>
        </a:p>
      </dgm:t>
    </dgm:pt>
    <dgm:pt modelId="{A2161B04-E135-4E13-B7AF-079144AB77EA}">
      <dgm:prSet phldrT="[Текст]"/>
      <dgm:spPr/>
      <dgm:t>
        <a:bodyPr/>
        <a:lstStyle/>
        <a:p>
          <a:r>
            <a:rPr lang="kk-KZ" dirty="0" smtClean="0"/>
            <a:t>Құрылысы дұрыс өлең жазу</a:t>
          </a:r>
          <a:endParaRPr lang="ru-RU" dirty="0"/>
        </a:p>
      </dgm:t>
    </dgm:pt>
    <dgm:pt modelId="{7117D28F-0CBF-42F2-B505-A4C2C8213BF3}" type="parTrans" cxnId="{0A08E077-AC6E-40E9-8360-3FA46998A8A1}">
      <dgm:prSet/>
      <dgm:spPr/>
      <dgm:t>
        <a:bodyPr/>
        <a:lstStyle/>
        <a:p>
          <a:endParaRPr lang="ru-RU"/>
        </a:p>
      </dgm:t>
    </dgm:pt>
    <dgm:pt modelId="{B826FAF6-AF86-4AD1-88AA-E753E256AA7D}" type="sibTrans" cxnId="{0A08E077-AC6E-40E9-8360-3FA46998A8A1}">
      <dgm:prSet/>
      <dgm:spPr/>
      <dgm:t>
        <a:bodyPr/>
        <a:lstStyle/>
        <a:p>
          <a:endParaRPr lang="ru-RU"/>
        </a:p>
      </dgm:t>
    </dgm:pt>
    <dgm:pt modelId="{1655A60D-E701-4AEA-A1F4-F823F9EDC61C}" type="pres">
      <dgm:prSet presAssocID="{CB0AFC45-A119-4208-B032-EB332D3826B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B840DF-5425-46D0-97EF-416447C25C67}" type="pres">
      <dgm:prSet presAssocID="{CB0AFC45-A119-4208-B032-EB332D3826BD}" presName="dummyMaxCanvas" presStyleCnt="0">
        <dgm:presLayoutVars/>
      </dgm:prSet>
      <dgm:spPr/>
    </dgm:pt>
    <dgm:pt modelId="{A4603390-1FB5-49C0-83AC-5F2EA5986A81}" type="pres">
      <dgm:prSet presAssocID="{CB0AFC45-A119-4208-B032-EB332D3826BD}" presName="TwoNodes_1" presStyleLbl="node1" presStyleIdx="0" presStyleCnt="2" custScaleX="97242" custScaleY="28816" custLinFactY="32451" custLinFactNeighborX="1383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192EC-8A6E-478C-81E1-8D5E13644D83}" type="pres">
      <dgm:prSet presAssocID="{CB0AFC45-A119-4208-B032-EB332D3826BD}" presName="TwoNodes_2" presStyleLbl="node1" presStyleIdx="1" presStyleCnt="2" custScaleX="88640" custScaleY="27973" custLinFactNeighborX="-8114" custLinFactNeighborY="-45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0EC3D-33CA-48B5-BBF1-B0953FB7A078}" type="pres">
      <dgm:prSet presAssocID="{CB0AFC45-A119-4208-B032-EB332D3826BD}" presName="TwoConn_1-2" presStyleLbl="fgAccFollowNode1" presStyleIdx="0" presStyleCnt="1" custScaleX="56524" custScaleY="48425" custLinFactNeighborX="30063" custLinFactNeighborY="-17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97F57-A10A-40A1-8BD2-2A55555C62CB}" type="pres">
      <dgm:prSet presAssocID="{CB0AFC45-A119-4208-B032-EB332D3826BD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DCAF4-5E62-458E-9CF5-D556F21F6AF9}" type="pres">
      <dgm:prSet presAssocID="{CB0AFC45-A119-4208-B032-EB332D3826BD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BBDF3F-B245-4A4A-924B-E3F29358AB72}" type="presOf" srcId="{4A70475F-CFB8-433A-A7C8-497808DFA098}" destId="{6D60EC3D-33CA-48B5-BBF1-B0953FB7A078}" srcOrd="0" destOrd="0" presId="urn:microsoft.com/office/officeart/2005/8/layout/vProcess5"/>
    <dgm:cxn modelId="{6B09B123-09AB-43C4-BF57-7FF72F691CB1}" type="presOf" srcId="{CB0AFC45-A119-4208-B032-EB332D3826BD}" destId="{1655A60D-E701-4AEA-A1F4-F823F9EDC61C}" srcOrd="0" destOrd="0" presId="urn:microsoft.com/office/officeart/2005/8/layout/vProcess5"/>
    <dgm:cxn modelId="{0A08E077-AC6E-40E9-8360-3FA46998A8A1}" srcId="{CB0AFC45-A119-4208-B032-EB332D3826BD}" destId="{A2161B04-E135-4E13-B7AF-079144AB77EA}" srcOrd="1" destOrd="0" parTransId="{7117D28F-0CBF-42F2-B505-A4C2C8213BF3}" sibTransId="{B826FAF6-AF86-4AD1-88AA-E753E256AA7D}"/>
    <dgm:cxn modelId="{E8C017A9-300C-4507-A2D9-1F7FDAF754EF}" type="presOf" srcId="{C4B747D1-9C42-4115-876B-44EF97FC9C98}" destId="{A4603390-1FB5-49C0-83AC-5F2EA5986A81}" srcOrd="0" destOrd="0" presId="urn:microsoft.com/office/officeart/2005/8/layout/vProcess5"/>
    <dgm:cxn modelId="{1917E39F-4E2A-4F92-AF37-CA3F5DC77847}" type="presOf" srcId="{A2161B04-E135-4E13-B7AF-079144AB77EA}" destId="{B1EDCAF4-5E62-458E-9CF5-D556F21F6AF9}" srcOrd="1" destOrd="0" presId="urn:microsoft.com/office/officeart/2005/8/layout/vProcess5"/>
    <dgm:cxn modelId="{B6EB77AE-43EB-4AC4-8225-AE2FA74BDBF4}" type="presOf" srcId="{C4B747D1-9C42-4115-876B-44EF97FC9C98}" destId="{02E97F57-A10A-40A1-8BD2-2A55555C62CB}" srcOrd="1" destOrd="0" presId="urn:microsoft.com/office/officeart/2005/8/layout/vProcess5"/>
    <dgm:cxn modelId="{8CD3A757-5805-43AA-8F90-EC035CA05837}" type="presOf" srcId="{A2161B04-E135-4E13-B7AF-079144AB77EA}" destId="{05F192EC-8A6E-478C-81E1-8D5E13644D83}" srcOrd="0" destOrd="0" presId="urn:microsoft.com/office/officeart/2005/8/layout/vProcess5"/>
    <dgm:cxn modelId="{12F93828-23A1-4605-9F13-00329FBEC160}" srcId="{CB0AFC45-A119-4208-B032-EB332D3826BD}" destId="{C4B747D1-9C42-4115-876B-44EF97FC9C98}" srcOrd="0" destOrd="0" parTransId="{85568364-01F0-4786-976E-CD5535FB69A1}" sibTransId="{4A70475F-CFB8-433A-A7C8-497808DFA098}"/>
    <dgm:cxn modelId="{19DB0720-36E6-4097-BC26-94E8D6735D22}" type="presParOf" srcId="{1655A60D-E701-4AEA-A1F4-F823F9EDC61C}" destId="{0EB840DF-5425-46D0-97EF-416447C25C67}" srcOrd="0" destOrd="0" presId="urn:microsoft.com/office/officeart/2005/8/layout/vProcess5"/>
    <dgm:cxn modelId="{ACED130B-4341-44FB-AC3F-B7EC18DF1351}" type="presParOf" srcId="{1655A60D-E701-4AEA-A1F4-F823F9EDC61C}" destId="{A4603390-1FB5-49C0-83AC-5F2EA5986A81}" srcOrd="1" destOrd="0" presId="urn:microsoft.com/office/officeart/2005/8/layout/vProcess5"/>
    <dgm:cxn modelId="{5592ADB2-2D4E-4EF2-919D-F7A7A08A6D29}" type="presParOf" srcId="{1655A60D-E701-4AEA-A1F4-F823F9EDC61C}" destId="{05F192EC-8A6E-478C-81E1-8D5E13644D83}" srcOrd="2" destOrd="0" presId="urn:microsoft.com/office/officeart/2005/8/layout/vProcess5"/>
    <dgm:cxn modelId="{D40E0CE2-7A60-4CCE-A305-81D0CC9A71E4}" type="presParOf" srcId="{1655A60D-E701-4AEA-A1F4-F823F9EDC61C}" destId="{6D60EC3D-33CA-48B5-BBF1-B0953FB7A078}" srcOrd="3" destOrd="0" presId="urn:microsoft.com/office/officeart/2005/8/layout/vProcess5"/>
    <dgm:cxn modelId="{874855C8-B1F6-4621-A71C-C4847076CC68}" type="presParOf" srcId="{1655A60D-E701-4AEA-A1F4-F823F9EDC61C}" destId="{02E97F57-A10A-40A1-8BD2-2A55555C62CB}" srcOrd="4" destOrd="0" presId="urn:microsoft.com/office/officeart/2005/8/layout/vProcess5"/>
    <dgm:cxn modelId="{D1CADE5D-41E2-41BE-8E79-1AD15C78E249}" type="presParOf" srcId="{1655A60D-E701-4AEA-A1F4-F823F9EDC61C}" destId="{B1EDCAF4-5E62-458E-9CF5-D556F21F6AF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2E2D7-6178-4E5D-83A3-775A2B8748A4}">
      <dsp:nvSpPr>
        <dsp:cNvPr id="0" name=""/>
        <dsp:cNvSpPr/>
      </dsp:nvSpPr>
      <dsp:spPr>
        <a:xfrm>
          <a:off x="71441" y="285756"/>
          <a:ext cx="5181600" cy="5048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Өлең жаттау</a:t>
          </a:r>
          <a:endParaRPr lang="ru-RU" sz="2200" kern="1200" dirty="0"/>
        </a:p>
      </dsp:txBody>
      <dsp:txXfrm>
        <a:off x="86227" y="300542"/>
        <a:ext cx="3907834" cy="475249"/>
      </dsp:txXfrm>
    </dsp:sp>
    <dsp:sp modelId="{0D4CBB20-71AA-40E0-89A9-9FC355351813}">
      <dsp:nvSpPr>
        <dsp:cNvPr id="0" name=""/>
        <dsp:cNvSpPr/>
      </dsp:nvSpPr>
      <dsp:spPr>
        <a:xfrm>
          <a:off x="914399" y="1428764"/>
          <a:ext cx="5181600" cy="6509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Өлең құрылысын талдау алу</a:t>
          </a:r>
          <a:endParaRPr lang="ru-RU" sz="2200" kern="1200" dirty="0"/>
        </a:p>
      </dsp:txBody>
      <dsp:txXfrm>
        <a:off x="933463" y="1447828"/>
        <a:ext cx="3893792" cy="612778"/>
      </dsp:txXfrm>
    </dsp:sp>
    <dsp:sp modelId="{CA19A693-CB68-4A4B-8156-4673EB783F2B}">
      <dsp:nvSpPr>
        <dsp:cNvPr id="0" name=""/>
        <dsp:cNvSpPr/>
      </dsp:nvSpPr>
      <dsp:spPr>
        <a:xfrm>
          <a:off x="0" y="2500333"/>
          <a:ext cx="5248390" cy="6381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Ұйқасты үйрену</a:t>
          </a:r>
          <a:endParaRPr lang="ru-RU" sz="2200" kern="1200" dirty="0"/>
        </a:p>
      </dsp:txBody>
      <dsp:txXfrm>
        <a:off x="18692" y="2519025"/>
        <a:ext cx="3945218" cy="600806"/>
      </dsp:txXfrm>
    </dsp:sp>
    <dsp:sp modelId="{245E204F-38EC-4A6F-B42E-C78418F4FE58}">
      <dsp:nvSpPr>
        <dsp:cNvPr id="0" name=""/>
        <dsp:cNvSpPr/>
      </dsp:nvSpPr>
      <dsp:spPr>
        <a:xfrm>
          <a:off x="4173561" y="785820"/>
          <a:ext cx="915068" cy="64133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4379451" y="785820"/>
        <a:ext cx="503288" cy="482607"/>
      </dsp:txXfrm>
    </dsp:sp>
    <dsp:sp modelId="{519FBF04-479D-472F-880A-6B812DAB2840}">
      <dsp:nvSpPr>
        <dsp:cNvPr id="0" name=""/>
        <dsp:cNvSpPr/>
      </dsp:nvSpPr>
      <dsp:spPr>
        <a:xfrm>
          <a:off x="4483894" y="2000260"/>
          <a:ext cx="792480" cy="49341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662202" y="2000260"/>
        <a:ext cx="435864" cy="371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03390-1FB5-49C0-83AC-5F2EA5986A81}">
      <dsp:nvSpPr>
        <dsp:cNvPr id="0" name=""/>
        <dsp:cNvSpPr/>
      </dsp:nvSpPr>
      <dsp:spPr>
        <a:xfrm>
          <a:off x="1071359" y="3295278"/>
          <a:ext cx="6849519" cy="5650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Көркем өлең жазу</a:t>
          </a:r>
          <a:endParaRPr lang="ru-RU" sz="2300" kern="1200" dirty="0"/>
        </a:p>
      </dsp:txBody>
      <dsp:txXfrm>
        <a:off x="1087909" y="3311828"/>
        <a:ext cx="4957201" cy="531974"/>
      </dsp:txXfrm>
    </dsp:sp>
    <dsp:sp modelId="{05F192EC-8A6E-478C-81E1-8D5E13644D83}">
      <dsp:nvSpPr>
        <dsp:cNvPr id="0" name=""/>
        <dsp:cNvSpPr/>
      </dsp:nvSpPr>
      <dsp:spPr>
        <a:xfrm>
          <a:off x="1071575" y="2214580"/>
          <a:ext cx="6243612" cy="5485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Құрылысы дұрыс өлең жазу</a:t>
          </a:r>
          <a:endParaRPr lang="ru-RU" sz="2300" kern="1200" dirty="0"/>
        </a:p>
      </dsp:txBody>
      <dsp:txXfrm>
        <a:off x="1087641" y="2230646"/>
        <a:ext cx="3979832" cy="516411"/>
      </dsp:txXfrm>
    </dsp:sp>
    <dsp:sp modelId="{6D60EC3D-33CA-48B5-BBF1-B0953FB7A078}">
      <dsp:nvSpPr>
        <dsp:cNvPr id="0" name=""/>
        <dsp:cNvSpPr/>
      </dsp:nvSpPr>
      <dsp:spPr>
        <a:xfrm>
          <a:off x="6429426" y="1643073"/>
          <a:ext cx="720473" cy="6172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591532" y="1643073"/>
        <a:ext cx="396261" cy="464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8E5E3-7E55-49BE-8F75-A8A6B73881B5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0BB7-4B7C-45C6-B7AF-C6F12C240D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5440" y="1556792"/>
            <a:ext cx="10363200" cy="1470025"/>
          </a:xfrm>
        </p:spPr>
        <p:txBody>
          <a:bodyPr>
            <a:noAutofit/>
          </a:bodyPr>
          <a:lstStyle/>
          <a:p>
            <a:r>
              <a:rPr lang="kk-KZ" sz="5400" dirty="0" smtClean="0">
                <a:solidFill>
                  <a:srgbClr val="C00000"/>
                </a:solidFill>
              </a:rPr>
              <a:t>Өлең өнеріндегі поэтикалық пайымдау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4572" y="4005064"/>
            <a:ext cx="8280920" cy="1752600"/>
          </a:xfrm>
        </p:spPr>
        <p:txBody>
          <a:bodyPr/>
          <a:lstStyle/>
          <a:p>
            <a:r>
              <a:rPr lang="kk-KZ" dirty="0" smtClean="0">
                <a:solidFill>
                  <a:schemeClr val="tx2">
                    <a:lumMod val="50000"/>
                  </a:schemeClr>
                </a:solidFill>
              </a:rPr>
              <a:t>Ибрагимов Алтынбек Жангбырбайұлы</a:t>
            </a:r>
          </a:p>
          <a:p>
            <a:r>
              <a:rPr lang="kk-KZ" i="1" dirty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kk-KZ" i="1" dirty="0" smtClean="0">
                <a:solidFill>
                  <a:schemeClr val="tx2">
                    <a:lumMod val="50000"/>
                  </a:schemeClr>
                </a:solidFill>
              </a:rPr>
              <a:t>йтыскер ақын, поэзия әлемі пәнінің мұғалімі 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2323"/>
              </p:ext>
            </p:extLst>
          </p:nvPr>
        </p:nvGraphicFramePr>
        <p:xfrm>
          <a:off x="1415480" y="642918"/>
          <a:ext cx="9001000" cy="530636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1034"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kk-KZ" sz="28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Поэзия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kk-KZ" sz="28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Өлең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32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k-KZ" sz="2400" dirty="0" smtClean="0"/>
                        <a:t>Поэзия  өлеңдерден тұрады.</a:t>
                      </a:r>
                      <a:r>
                        <a:rPr lang="kk-KZ" sz="2400" baseline="0" dirty="0" smtClean="0"/>
                        <a:t> </a:t>
                      </a:r>
                      <a:endParaRPr lang="en-US" sz="2400" baseline="0" dirty="0" smtClean="0"/>
                    </a:p>
                    <a:p>
                      <a:pPr algn="ctr">
                        <a:buNone/>
                      </a:pPr>
                      <a:r>
                        <a:rPr lang="kk-KZ" sz="2400" dirty="0" smtClean="0"/>
                        <a:t>Ол </a:t>
                      </a:r>
                      <a:r>
                        <a:rPr lang="kk-KZ" sz="2400" dirty="0" smtClean="0"/>
                        <a:t>өте ауқымды мағынада</a:t>
                      </a:r>
                    </a:p>
                    <a:p>
                      <a:pPr algn="ctr">
                        <a:buNone/>
                      </a:pPr>
                      <a:r>
                        <a:rPr lang="kk-KZ" sz="2400" dirty="0" smtClean="0"/>
                        <a:t>қолданылады. </a:t>
                      </a:r>
                    </a:p>
                    <a:p>
                      <a:pPr algn="ctr">
                        <a:buNone/>
                      </a:pPr>
                      <a:r>
                        <a:rPr lang="kk-KZ" sz="2400" dirty="0" smtClean="0"/>
                        <a:t>Поэзия-жинақталған жұмыс. </a:t>
                      </a:r>
                      <a:r>
                        <a:rPr lang="kk-KZ" sz="2400" baseline="0" dirty="0" smtClean="0"/>
                        <a:t> </a:t>
                      </a:r>
                      <a:r>
                        <a:rPr lang="kk-KZ" sz="2400" dirty="0" smtClean="0"/>
                        <a:t>Көркемдікке, ырғаққа </a:t>
                      </a:r>
                    </a:p>
                    <a:p>
                      <a:pPr algn="ctr">
                        <a:buNone/>
                      </a:pPr>
                      <a:r>
                        <a:rPr lang="kk-KZ" sz="2400" dirty="0" smtClean="0"/>
                        <a:t>негізделеді. Эмоциялар мен </a:t>
                      </a:r>
                    </a:p>
                    <a:p>
                      <a:pPr algn="ctr">
                        <a:buNone/>
                      </a:pPr>
                      <a:r>
                        <a:rPr lang="kk-KZ" sz="2400" dirty="0" smtClean="0"/>
                        <a:t>идеяны білдіретін көркемдік </a:t>
                      </a:r>
                    </a:p>
                    <a:p>
                      <a:pPr algn="ctr">
                        <a:buNone/>
                      </a:pPr>
                      <a:r>
                        <a:rPr lang="kk-KZ" sz="2400" dirty="0" smtClean="0"/>
                        <a:t>форма. 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/>
                        <a:t>Өлең-поэзияның</a:t>
                      </a:r>
                      <a:r>
                        <a:rPr lang="kk-KZ" sz="2400" baseline="0" dirty="0" smtClean="0"/>
                        <a:t> бір бөлшегі. Өлең ұғымы негізінен жеке шығарма мағынасында қолданылады.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871183"/>
              </p:ext>
            </p:extLst>
          </p:nvPr>
        </p:nvGraphicFramePr>
        <p:xfrm>
          <a:off x="983432" y="357165"/>
          <a:ext cx="10225136" cy="78581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225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kk-KZ" sz="3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Өлең қалай жазылады?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28561"/>
              </p:ext>
            </p:extLst>
          </p:nvPr>
        </p:nvGraphicFramePr>
        <p:xfrm>
          <a:off x="983432" y="1071546"/>
          <a:ext cx="10225136" cy="55778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7850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Отаныңды жаудан сақтауға,</a:t>
                      </a:r>
                    </a:p>
                    <a:p>
                      <a:r>
                        <a:rPr lang="kk-KZ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Жасалғандай қылыш пен жебе,</a:t>
                      </a:r>
                    </a:p>
                    <a:p>
                      <a:r>
                        <a:rPr lang="kk-KZ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Нұр түссін</a:t>
                      </a:r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деп ақ таң атқанда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Орнатқандай үйге терезе,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Егілгендей раушан мен емен,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Иленгендей нан үшін қамыр,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Қар дыбысын есітіп керең,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Тасқа гүлдер жайғандай тамыр,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 бергендей шөлдеген жанға,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Желдеткендей көктемде үйді,</a:t>
                      </a:r>
                    </a:p>
                    <a:p>
                      <a:endParaRPr lang="kk-KZ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Тыңдағандай тулаған қанда,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Жүректегі қастерлі күйді.</a:t>
                      </a:r>
                    </a:p>
                    <a:p>
                      <a:r>
                        <a:rPr lang="kk-KZ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Өскендей-ақ</a:t>
                      </a:r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далада бидай,</a:t>
                      </a:r>
                      <a:endParaRPr lang="ru-RU" sz="2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kk-KZ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Қарлығаштар салғандай ұя,</a:t>
                      </a:r>
                    </a:p>
                    <a:p>
                      <a:r>
                        <a:rPr lang="kk-KZ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Қуаныштан көз жасын тимай,</a:t>
                      </a:r>
                    </a:p>
                    <a:p>
                      <a:r>
                        <a:rPr lang="kk-KZ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Қауышқандай</a:t>
                      </a:r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екі дос сірә,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Жарақатын жауынгер байлап,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Естілгендей жаңғырық тауда,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Жылағандай өткенін ойлап,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Ана ұстап суретті қолға. 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Қартайғандай Арыстан торда,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Алғанындай тынысын әрең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Оянып сөз, ұмтылып алға,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Ақ қағазға ағылады өлең</a:t>
                      </a:r>
                    </a:p>
                    <a:p>
                      <a:r>
                        <a:rPr lang="kk-KZ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Міне солай жазылады өлең.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155853" y="464234"/>
          <a:ext cx="5289453" cy="8018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289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1858"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kk-KZ" sz="28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Әбу Насыр</a:t>
                      </a:r>
                      <a:r>
                        <a:rPr lang="kk-KZ" sz="28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Әл-Фараби</a:t>
                      </a:r>
                      <a:endParaRPr lang="ru-RU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5595934" y="1285860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167042" y="2000241"/>
          <a:ext cx="5249028" cy="675249"/>
        </p:xfrm>
        <a:graphic>
          <a:graphicData uri="http://schemas.openxmlformats.org/drawingml/2006/table">
            <a:tbl>
              <a:tblPr/>
              <a:tblGrid>
                <a:gridCol w="5249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5249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Өлең өнерінің қағидалары туралы трактат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5595934" y="2714620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71447" y="3460653"/>
          <a:ext cx="5444197" cy="590843"/>
        </p:xfrm>
        <a:graphic>
          <a:graphicData uri="http://schemas.openxmlformats.org/drawingml/2006/table">
            <a:tbl>
              <a:tblPr/>
              <a:tblGrid>
                <a:gridCol w="544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843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Поэтикалық пайымдау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Выгнутая влево стрелка 7"/>
          <p:cNvSpPr/>
          <p:nvPr/>
        </p:nvSpPr>
        <p:spPr>
          <a:xfrm>
            <a:off x="2238348" y="4071942"/>
            <a:ext cx="857256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8524892" y="4071942"/>
            <a:ext cx="642942" cy="8572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113649" y="4403189"/>
          <a:ext cx="1856936" cy="661181"/>
        </p:xfrm>
        <a:graphic>
          <a:graphicData uri="http://schemas.openxmlformats.org/drawingml/2006/table">
            <a:tbl>
              <a:tblPr/>
              <a:tblGrid>
                <a:gridCol w="1856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1181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Шынайы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81818" y="4429133"/>
          <a:ext cx="1571636" cy="642942"/>
        </p:xfrm>
        <a:graphic>
          <a:graphicData uri="http://schemas.openxmlformats.org/drawingml/2006/table">
            <a:tbl>
              <a:tblPr/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Жалған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26018"/>
              </p:ext>
            </p:extLst>
          </p:nvPr>
        </p:nvGraphicFramePr>
        <p:xfrm>
          <a:off x="2095472" y="658077"/>
          <a:ext cx="2560320" cy="7174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7452">
                <a:tc>
                  <a:txBody>
                    <a:bodyPr/>
                    <a:lstStyle/>
                    <a:p>
                      <a:pPr algn="ctr"/>
                      <a:r>
                        <a:rPr lang="kk-KZ" sz="32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Шынайы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2888111" y="1610953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941874"/>
              </p:ext>
            </p:extLst>
          </p:nvPr>
        </p:nvGraphicFramePr>
        <p:xfrm>
          <a:off x="855352" y="2492896"/>
          <a:ext cx="5040560" cy="2834640"/>
        </p:xfrm>
        <a:graphic>
          <a:graphicData uri="http://schemas.openxmlformats.org/drawingml/2006/table">
            <a:tbl>
              <a:tblPr/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15">
                <a:tc>
                  <a:txBody>
                    <a:bodyPr/>
                    <a:lstStyle/>
                    <a:p>
                      <a:pPr algn="ctr"/>
                      <a:r>
                        <a:rPr lang="kk-KZ" sz="3600" dirty="0" smtClean="0"/>
                        <a:t>Тыңдаушы</a:t>
                      </a:r>
                      <a:r>
                        <a:rPr lang="kk-KZ" sz="3600" baseline="0" dirty="0" smtClean="0"/>
                        <a:t> санасында қарастырылып отырған затты образды түрде бейнелейді. Яғни, еліктеу туғызады. </a:t>
                      </a:r>
                      <a:endParaRPr lang="ru-RU" sz="3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004251"/>
              </p:ext>
            </p:extLst>
          </p:nvPr>
        </p:nvGraphicFramePr>
        <p:xfrm>
          <a:off x="7307217" y="658077"/>
          <a:ext cx="2928958" cy="7174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2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7452">
                <a:tc>
                  <a:txBody>
                    <a:bodyPr/>
                    <a:lstStyle/>
                    <a:p>
                      <a:r>
                        <a:rPr lang="kk-KZ" sz="2400" dirty="0" smtClean="0"/>
                        <a:t>        </a:t>
                      </a:r>
                      <a:r>
                        <a:rPr lang="kk-KZ" sz="3600" dirty="0" smtClean="0">
                          <a:solidFill>
                            <a:srgbClr val="C00000"/>
                          </a:solidFill>
                        </a:rPr>
                        <a:t>Жалған</a:t>
                      </a:r>
                      <a:endParaRPr lang="ru-RU" sz="3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8328248" y="1610953"/>
            <a:ext cx="44344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59637"/>
              </p:ext>
            </p:extLst>
          </p:nvPr>
        </p:nvGraphicFramePr>
        <p:xfrm>
          <a:off x="6528048" y="2440138"/>
          <a:ext cx="4598625" cy="2887398"/>
        </p:xfrm>
        <a:graphic>
          <a:graphicData uri="http://schemas.openxmlformats.org/drawingml/2006/table">
            <a:tbl>
              <a:tblPr/>
              <a:tblGrid>
                <a:gridCol w="459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7398">
                <a:tc>
                  <a:txBody>
                    <a:bodyPr/>
                    <a:lstStyle/>
                    <a:p>
                      <a:pPr algn="ctr"/>
                      <a:r>
                        <a:rPr lang="kk-KZ" sz="3600" dirty="0" smtClean="0"/>
                        <a:t>Қарастырылып отырған затты тыңдаушы</a:t>
                      </a:r>
                      <a:r>
                        <a:rPr lang="kk-KZ" sz="3600" baseline="0" dirty="0" smtClean="0"/>
                        <a:t> санасында айқын бейнелейді. </a:t>
                      </a:r>
                      <a:endParaRPr lang="ru-RU" sz="3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967284"/>
              </p:ext>
            </p:extLst>
          </p:nvPr>
        </p:nvGraphicFramePr>
        <p:xfrm>
          <a:off x="2351584" y="253218"/>
          <a:ext cx="6552728" cy="1066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468">
                <a:tc>
                  <a:txBody>
                    <a:bodyPr/>
                    <a:lstStyle/>
                    <a:p>
                      <a:pPr algn="ctr"/>
                      <a:r>
                        <a:rPr lang="kk-KZ" sz="3200" b="1" dirty="0" smtClean="0">
                          <a:solidFill>
                            <a:srgbClr val="C00000"/>
                          </a:solidFill>
                        </a:rPr>
                        <a:t>Жалған пайымдау мен шынайы пайымдауды ажыратыңыз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Блок-схема: альтернативный процесс 2"/>
          <p:cNvSpPr/>
          <p:nvPr/>
        </p:nvSpPr>
        <p:spPr>
          <a:xfrm>
            <a:off x="2166910" y="1500174"/>
            <a:ext cx="1571636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1-өлең</a:t>
            </a:r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3738546" y="1643050"/>
            <a:ext cx="714380" cy="3571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631798"/>
              </p:ext>
            </p:extLst>
          </p:nvPr>
        </p:nvGraphicFramePr>
        <p:xfrm>
          <a:off x="623392" y="2348880"/>
          <a:ext cx="5046830" cy="1798320"/>
        </p:xfrm>
        <a:graphic>
          <a:graphicData uri="http://schemas.openxmlformats.org/drawingml/2006/table">
            <a:tbl>
              <a:tblPr/>
              <a:tblGrid>
                <a:gridCol w="504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Төбеде найзағай жарылып,</a:t>
                      </a:r>
                    </a:p>
                    <a:p>
                      <a:r>
                        <a:rPr lang="kk-KZ" sz="2800" dirty="0" smtClean="0"/>
                        <a:t>Аспанға</a:t>
                      </a:r>
                      <a:r>
                        <a:rPr lang="kk-KZ" sz="2800" baseline="0" dirty="0" smtClean="0"/>
                        <a:t> салды кеп сойқанды.</a:t>
                      </a:r>
                    </a:p>
                    <a:p>
                      <a:r>
                        <a:rPr lang="kk-KZ" sz="2800" baseline="0" dirty="0" smtClean="0"/>
                        <a:t>Қыстағы қаймағы алынып, </a:t>
                      </a:r>
                    </a:p>
                    <a:p>
                      <a:r>
                        <a:rPr lang="kk-KZ" sz="2800" baseline="0" dirty="0" smtClean="0"/>
                        <a:t>Өзеннің күбісі шайқалды.</a:t>
                      </a:r>
                      <a:endParaRPr lang="ru-RU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738942" y="1571612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2-өлең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81176"/>
              </p:ext>
            </p:extLst>
          </p:nvPr>
        </p:nvGraphicFramePr>
        <p:xfrm>
          <a:off x="6173372" y="2852936"/>
          <a:ext cx="5810247" cy="2346960"/>
        </p:xfrm>
        <a:graphic>
          <a:graphicData uri="http://schemas.openxmlformats.org/drawingml/2006/table">
            <a:tbl>
              <a:tblPr/>
              <a:tblGrid>
                <a:gridCol w="5810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1702"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Ұстаз атты бір жан бар,</a:t>
                      </a:r>
                    </a:p>
                    <a:p>
                      <a:r>
                        <a:rPr lang="kk-KZ" sz="2800" dirty="0" smtClean="0"/>
                        <a:t>Оқушылар</a:t>
                      </a:r>
                      <a:r>
                        <a:rPr lang="kk-KZ" sz="2800" baseline="0" dirty="0" smtClean="0"/>
                        <a:t> </a:t>
                      </a:r>
                      <a:r>
                        <a:rPr lang="kk-KZ" sz="2800" dirty="0" smtClean="0"/>
                        <a:t>ұстаздарды тыңдаңдар!</a:t>
                      </a:r>
                    </a:p>
                    <a:p>
                      <a:r>
                        <a:rPr lang="kk-KZ" sz="2800" dirty="0" smtClean="0"/>
                        <a:t>Әр күн сайын білім</a:t>
                      </a:r>
                      <a:r>
                        <a:rPr lang="kk-KZ" sz="2800" baseline="0" dirty="0" smtClean="0"/>
                        <a:t> </a:t>
                      </a:r>
                      <a:r>
                        <a:rPr lang="kk-KZ" sz="2800" dirty="0" smtClean="0"/>
                        <a:t>берер сендерге,</a:t>
                      </a:r>
                    </a:p>
                    <a:p>
                      <a:r>
                        <a:rPr lang="kk-KZ" sz="2800" dirty="0" smtClean="0"/>
                        <a:t>Үйретеді өмір жайлы бұл жандар.</a:t>
                      </a:r>
                    </a:p>
                    <a:p>
                      <a:endParaRPr lang="kk-KZ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Выгнутая вправо стрелка 9"/>
          <p:cNvSpPr/>
          <p:nvPr/>
        </p:nvSpPr>
        <p:spPr>
          <a:xfrm>
            <a:off x="8596330" y="1643050"/>
            <a:ext cx="714380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13288168"/>
              </p:ext>
            </p:extLst>
          </p:nvPr>
        </p:nvGraphicFramePr>
        <p:xfrm>
          <a:off x="3095604" y="78579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28611765"/>
              </p:ext>
            </p:extLst>
          </p:nvPr>
        </p:nvGraphicFramePr>
        <p:xfrm>
          <a:off x="1199456" y="2276872"/>
          <a:ext cx="8286808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7167570" y="5072074"/>
            <a:ext cx="64294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3632" y="134898"/>
            <a:ext cx="6336704" cy="8572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rgbClr val="C00000"/>
                </a:solidFill>
              </a:rPr>
              <a:t>Өлең жазып үйренудегі сатылар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980728"/>
            <a:ext cx="4248472" cy="36225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824671"/>
            <a:ext cx="4248472" cy="27363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23792" y="7572"/>
            <a:ext cx="5976664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3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Поэтикалық дуэль</a:t>
            </a:r>
            <a:endParaRPr lang="en-US" sz="3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4" y="3717032"/>
            <a:ext cx="4752528" cy="304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267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279</Words>
  <Application>Microsoft Office PowerPoint</Application>
  <PresentationFormat>Широкоэкранный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Өлең өнеріндегі поэтикалық пайымдау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Өлең өнеріндегі поэтикалық пайымдау</dc:title>
  <dc:creator>001</dc:creator>
  <cp:lastModifiedBy>user</cp:lastModifiedBy>
  <cp:revision>14</cp:revision>
  <dcterms:created xsi:type="dcterms:W3CDTF">2020-12-21T08:03:13Z</dcterms:created>
  <dcterms:modified xsi:type="dcterms:W3CDTF">2020-12-22T14:18:40Z</dcterms:modified>
</cp:coreProperties>
</file>